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80" d="100"/>
          <a:sy n="80" d="100"/>
        </p:scale>
        <p:origin x="3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Noções de </a:t>
            </a:r>
            <a:r>
              <a:rPr lang="pt-BR" dirty="0" err="1" smtClean="0"/>
              <a:t>Luminotécnica</a:t>
            </a:r>
            <a:r>
              <a:rPr lang="pt-BR" dirty="0" smtClean="0"/>
              <a:t>: </a:t>
            </a:r>
            <a:r>
              <a:rPr lang="pt-BR" i="1" dirty="0" smtClean="0"/>
              <a:t>Lâmpadas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Jorge de Oliveira Neto</a:t>
            </a:r>
          </a:p>
        </p:txBody>
      </p:sp>
    </p:spTree>
    <p:extLst>
      <p:ext uri="{BB962C8B-B14F-4D97-AF65-F5344CB8AC3E}">
        <p14:creationId xmlns:p14="http://schemas.microsoft.com/office/powerpoint/2010/main" val="1913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229" y="1864412"/>
            <a:ext cx="6052887" cy="459754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 Fluorescente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515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Lâmpadas a Vapor de Mercúrio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925" y="1763547"/>
            <a:ext cx="6375517" cy="3880773"/>
          </a:xfrm>
        </p:spPr>
        <p:txBody>
          <a:bodyPr/>
          <a:lstStyle/>
          <a:p>
            <a:r>
              <a:rPr lang="pt-BR" dirty="0" smtClean="0"/>
              <a:t>Princípio semelhante ao fluorescente</a:t>
            </a:r>
          </a:p>
          <a:p>
            <a:r>
              <a:rPr lang="pt-BR" dirty="0" smtClean="0"/>
              <a:t>Utilizados em ambientes de grandes </a:t>
            </a:r>
            <a:r>
              <a:rPr lang="pt-BR" dirty="0" err="1" smtClean="0"/>
              <a:t>proporções,vias</a:t>
            </a:r>
            <a:r>
              <a:rPr lang="pt-BR" dirty="0" smtClean="0"/>
              <a:t> públicas e áreas externas</a:t>
            </a:r>
          </a:p>
          <a:p>
            <a:r>
              <a:rPr lang="pt-BR" dirty="0" smtClean="0"/>
              <a:t>Longa vida útil, alta eficiência</a:t>
            </a:r>
          </a:p>
          <a:p>
            <a:r>
              <a:rPr lang="pt-BR" dirty="0" smtClean="0"/>
              <a:t>Necessitam de um reator e um resistor de partida</a:t>
            </a:r>
          </a:p>
          <a:p>
            <a:r>
              <a:rPr lang="pt-BR" dirty="0" smtClean="0"/>
              <a:t>O arco entre o eletrodo auxiliar e principal ioniza o argônio que aquece o tubo de arco vaporizando o mercúrio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515" y="3703933"/>
            <a:ext cx="41148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3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Outros tipos de lâmpadas de descarga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Vapor de sódio - Adequadas a ambientes externos e internos. Alta eficiência luminosa, vida longa, baixa depreciação, permite a visualização de todas as cores</a:t>
            </a:r>
          </a:p>
          <a:p>
            <a:r>
              <a:rPr lang="pt-BR" dirty="0" smtClean="0"/>
              <a:t>Lâmpada Mista – combina o filamento incandescente com o tubo de vapor de mercúrio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77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Lâmpadas </a:t>
            </a:r>
            <a:r>
              <a:rPr lang="pt-BR" i="1" dirty="0" smtClean="0"/>
              <a:t>LED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5398613" cy="3880773"/>
          </a:xfrm>
        </p:spPr>
        <p:txBody>
          <a:bodyPr/>
          <a:lstStyle/>
          <a:p>
            <a:r>
              <a:rPr lang="pt-BR" dirty="0" smtClean="0"/>
              <a:t>Atualmente em franca utilização</a:t>
            </a:r>
          </a:p>
          <a:p>
            <a:r>
              <a:rPr lang="pt-BR" dirty="0" smtClean="0"/>
              <a:t>LED – </a:t>
            </a:r>
            <a:r>
              <a:rPr lang="pt-BR" i="1" dirty="0" smtClean="0"/>
              <a:t>Light </a:t>
            </a:r>
            <a:r>
              <a:rPr lang="pt-BR" i="1" dirty="0" err="1" smtClean="0"/>
              <a:t>Emitting</a:t>
            </a:r>
            <a:r>
              <a:rPr lang="pt-BR" i="1" dirty="0" smtClean="0"/>
              <a:t> </a:t>
            </a:r>
            <a:r>
              <a:rPr lang="pt-BR" i="1" dirty="0" err="1" smtClean="0"/>
              <a:t>Diodes</a:t>
            </a:r>
            <a:endParaRPr lang="pt-BR" i="1" dirty="0" smtClean="0"/>
          </a:p>
          <a:p>
            <a:r>
              <a:rPr lang="pt-BR" dirty="0" smtClean="0"/>
              <a:t>Eficiência comparável as fluorescentes</a:t>
            </a:r>
          </a:p>
          <a:p>
            <a:r>
              <a:rPr lang="pt-BR" dirty="0" smtClean="0"/>
              <a:t> Vida útil muito superior as demais, entre 25 mil a 50 mil horas</a:t>
            </a:r>
          </a:p>
          <a:p>
            <a:r>
              <a:rPr lang="pt-BR" dirty="0" smtClean="0"/>
              <a:t>Diversos modelos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6592" y="1030454"/>
            <a:ext cx="515302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28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Lâmpadas LED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55" y="2160589"/>
            <a:ext cx="6705311" cy="388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2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Quadro Comparativo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84" y="2074779"/>
            <a:ext cx="3763879" cy="170034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384" y="3745938"/>
            <a:ext cx="3796895" cy="277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7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Grandezas e fundamentos de </a:t>
            </a:r>
            <a:r>
              <a:rPr lang="pt-BR" dirty="0" err="1" smtClean="0"/>
              <a:t>Luminotécnica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Luz</a:t>
            </a:r>
          </a:p>
          <a:p>
            <a:r>
              <a:rPr lang="pt-BR" dirty="0" smtClean="0"/>
              <a:t>Cor</a:t>
            </a:r>
          </a:p>
          <a:p>
            <a:r>
              <a:rPr lang="pt-BR" dirty="0" smtClean="0"/>
              <a:t>Intensidade Luminosa</a:t>
            </a:r>
          </a:p>
          <a:p>
            <a:r>
              <a:rPr lang="pt-BR" dirty="0" smtClean="0"/>
              <a:t>Fluxo Luminoso</a:t>
            </a:r>
          </a:p>
          <a:p>
            <a:r>
              <a:rPr lang="pt-BR" dirty="0" err="1" smtClean="0"/>
              <a:t>Iluminância</a:t>
            </a:r>
            <a:endParaRPr lang="pt-BR" dirty="0" smtClean="0"/>
          </a:p>
          <a:p>
            <a:r>
              <a:rPr lang="pt-BR" dirty="0" err="1" smtClean="0"/>
              <a:t>Luminância</a:t>
            </a:r>
            <a:endParaRPr lang="pt-BR" dirty="0" smtClean="0"/>
          </a:p>
          <a:p>
            <a:r>
              <a:rPr lang="pt-BR" dirty="0" smtClean="0"/>
              <a:t>Eficiência Luminosa</a:t>
            </a:r>
          </a:p>
          <a:p>
            <a:r>
              <a:rPr lang="pt-BR" dirty="0" smtClean="0"/>
              <a:t>Curva de distribuição luminosa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327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Luz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057592" cy="3880773"/>
          </a:xfrm>
        </p:spPr>
        <p:txBody>
          <a:bodyPr/>
          <a:lstStyle/>
          <a:p>
            <a:r>
              <a:rPr lang="pt-BR" dirty="0" smtClean="0"/>
              <a:t>Constatada pela sensação visual</a:t>
            </a:r>
          </a:p>
          <a:p>
            <a:r>
              <a:rPr lang="pt-BR" dirty="0" smtClean="0"/>
              <a:t>Faixa de radiação eletromagnética com comprimento entre 3800 a 7600 E(-10) m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668" y="3308684"/>
            <a:ext cx="2875548" cy="95851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995" y="4497389"/>
            <a:ext cx="4549967" cy="13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cor é determinada pelo </a:t>
            </a:r>
            <a:r>
              <a:rPr lang="pt-BR" dirty="0" smtClean="0">
                <a:latin typeface="Symbol" panose="05050102010706020507" pitchFamily="18" charset="2"/>
              </a:rPr>
              <a:t>l</a:t>
            </a:r>
          </a:p>
          <a:p>
            <a:r>
              <a:rPr lang="pt-BR" dirty="0" smtClean="0">
                <a:latin typeface="+mj-lt"/>
              </a:rPr>
              <a:t>Violeta com menor comprimento de onda, enquanto o vermelho possui o maior</a:t>
            </a:r>
            <a:endParaRPr lang="pt-BR" dirty="0">
              <a:latin typeface="+mj-lt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1" y="3992691"/>
            <a:ext cx="704850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67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Intensidade Luminosa – candela (</a:t>
            </a:r>
            <a:r>
              <a:rPr lang="pt-BR" dirty="0" err="1" smtClean="0"/>
              <a:t>cd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Definida como</a:t>
            </a:r>
            <a:r>
              <a:rPr lang="pt-BR" dirty="0"/>
              <a:t>  a  intensidade  luminosa, </a:t>
            </a:r>
            <a:r>
              <a:rPr lang="pt-BR" dirty="0" smtClean="0"/>
              <a:t>na</a:t>
            </a:r>
            <a:r>
              <a:rPr lang="pt-BR" dirty="0"/>
              <a:t> </a:t>
            </a:r>
            <a:r>
              <a:rPr lang="pt-BR" dirty="0" smtClean="0"/>
              <a:t>direção</a:t>
            </a:r>
            <a:r>
              <a:rPr lang="pt-BR" dirty="0"/>
              <a:t> </a:t>
            </a:r>
            <a:r>
              <a:rPr lang="pt-BR" dirty="0" smtClean="0"/>
              <a:t>perpendicular</a:t>
            </a:r>
            <a:r>
              <a:rPr lang="pt-BR" dirty="0"/>
              <a:t>, </a:t>
            </a:r>
            <a:r>
              <a:rPr lang="pt-BR" dirty="0" smtClean="0"/>
              <a:t>de</a:t>
            </a:r>
            <a:r>
              <a:rPr lang="pt-BR" dirty="0"/>
              <a:t>  </a:t>
            </a:r>
            <a:r>
              <a:rPr lang="pt-BR" dirty="0" smtClean="0"/>
              <a:t>uma superfície</a:t>
            </a:r>
            <a:r>
              <a:rPr lang="pt-BR" dirty="0"/>
              <a:t> </a:t>
            </a:r>
            <a:r>
              <a:rPr lang="pt-BR" dirty="0" smtClean="0"/>
              <a:t>plana de área igual </a:t>
            </a:r>
            <a:r>
              <a:rPr lang="pt-BR" dirty="0"/>
              <a:t>a </a:t>
            </a:r>
            <a:r>
              <a:rPr lang="pt-BR" dirty="0" smtClean="0"/>
              <a:t>1/600000 metros</a:t>
            </a:r>
            <a:r>
              <a:rPr lang="pt-BR" dirty="0"/>
              <a:t>  quadrados,  de  um </a:t>
            </a:r>
            <a:r>
              <a:rPr lang="pt-BR" dirty="0" smtClean="0"/>
              <a:t>corpo negro</a:t>
            </a:r>
            <a:r>
              <a:rPr lang="pt-BR" dirty="0"/>
              <a:t> à temperatura </a:t>
            </a:r>
            <a:r>
              <a:rPr lang="pt-BR" dirty="0" smtClean="0"/>
              <a:t>de</a:t>
            </a:r>
            <a:r>
              <a:rPr lang="pt-BR" dirty="0"/>
              <a:t> </a:t>
            </a:r>
            <a:r>
              <a:rPr lang="pt-BR" dirty="0" smtClean="0"/>
              <a:t>fusão</a:t>
            </a:r>
            <a:r>
              <a:rPr lang="pt-BR" dirty="0"/>
              <a:t> </a:t>
            </a:r>
            <a:r>
              <a:rPr lang="pt-BR" dirty="0" smtClean="0"/>
              <a:t>da</a:t>
            </a:r>
            <a:r>
              <a:rPr lang="pt-BR" dirty="0"/>
              <a:t> </a:t>
            </a:r>
            <a:r>
              <a:rPr lang="pt-BR" dirty="0" smtClean="0"/>
              <a:t>platina</a:t>
            </a:r>
            <a:r>
              <a:rPr lang="pt-BR" dirty="0"/>
              <a:t>, e </a:t>
            </a:r>
            <a:r>
              <a:rPr lang="pt-BR" dirty="0" smtClean="0"/>
              <a:t>sob a</a:t>
            </a:r>
            <a:r>
              <a:rPr lang="pt-BR" dirty="0"/>
              <a:t> </a:t>
            </a:r>
            <a:r>
              <a:rPr lang="pt-BR" dirty="0" smtClean="0"/>
              <a:t>pressão e</a:t>
            </a:r>
            <a:r>
              <a:rPr lang="pt-BR" dirty="0"/>
              <a:t> </a:t>
            </a:r>
            <a:r>
              <a:rPr lang="pt-BR" dirty="0" smtClean="0"/>
              <a:t>101325 newtons</a:t>
            </a:r>
            <a:r>
              <a:rPr lang="pt-BR" dirty="0"/>
              <a:t>  por metro </a:t>
            </a:r>
            <a:r>
              <a:rPr lang="pt-BR" dirty="0" smtClean="0"/>
              <a:t>quadrado (1 </a:t>
            </a:r>
            <a:r>
              <a:rPr lang="pt-BR" dirty="0" err="1" smtClean="0"/>
              <a:t>atm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102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Componente elementar – lâmpadas</a:t>
            </a:r>
          </a:p>
          <a:p>
            <a:r>
              <a:rPr lang="pt-BR" dirty="0" smtClean="0"/>
              <a:t>Combinação lâmpada - luminária</a:t>
            </a:r>
          </a:p>
          <a:p>
            <a:r>
              <a:rPr lang="pt-BR" dirty="0" smtClean="0"/>
              <a:t>Incandescentes, descarga, estado sólido (LED – </a:t>
            </a:r>
            <a:r>
              <a:rPr lang="pt-BR" i="1" dirty="0" smtClean="0"/>
              <a:t>Light </a:t>
            </a:r>
            <a:r>
              <a:rPr lang="pt-BR" i="1" dirty="0" err="1" smtClean="0"/>
              <a:t>Emitting</a:t>
            </a:r>
            <a:r>
              <a:rPr lang="pt-BR" i="1" dirty="0" smtClean="0"/>
              <a:t> </a:t>
            </a:r>
            <a:r>
              <a:rPr lang="pt-BR" i="1" dirty="0" err="1" smtClean="0"/>
              <a:t>Diode</a:t>
            </a:r>
            <a:r>
              <a:rPr lang="pt-BR" dirty="0" smtClean="0"/>
              <a:t>)</a:t>
            </a:r>
          </a:p>
          <a:p>
            <a:r>
              <a:rPr lang="pt-BR" dirty="0" smtClean="0"/>
              <a:t>Lâmpadas incandescentes removidas do mercado desde 30 de junho de 2016. Com algumas exceções.</a:t>
            </a:r>
          </a:p>
          <a:p>
            <a:pPr lvl="1"/>
            <a:r>
              <a:rPr lang="pt-BR" dirty="0" smtClean="0"/>
              <a:t>Bulbo inferior a 45 mm de diâmetro ou 40 W</a:t>
            </a:r>
          </a:p>
          <a:p>
            <a:pPr lvl="1"/>
            <a:r>
              <a:rPr lang="pt-BR" dirty="0" smtClean="0"/>
              <a:t>específicas para estufas, equipamentos hospitalares</a:t>
            </a:r>
          </a:p>
          <a:p>
            <a:pPr lvl="1"/>
            <a:r>
              <a:rPr lang="pt-BR" dirty="0" smtClean="0"/>
              <a:t>Refletoras/defletoras ou espelhadas</a:t>
            </a:r>
          </a:p>
          <a:p>
            <a:pPr lvl="1"/>
            <a:r>
              <a:rPr lang="pt-BR" dirty="0" smtClean="0"/>
              <a:t>Sinalização de trânsito e semáforos e uso automotivo</a:t>
            </a:r>
          </a:p>
          <a:p>
            <a:pPr lvl="1"/>
            <a:r>
              <a:rPr lang="pt-BR" dirty="0" err="1" smtClean="0"/>
              <a:t>halógenas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617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 Luminoso – Lúmen (</a:t>
            </a:r>
            <a:r>
              <a:rPr lang="pt-BR" dirty="0" err="1" smtClean="0"/>
              <a:t>lm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Fluxo luminoso emitido no interior de um ângulo sólido de 1 </a:t>
            </a:r>
            <a:r>
              <a:rPr lang="pt-BR" dirty="0" err="1" smtClean="0"/>
              <a:t>esferorradiano</a:t>
            </a:r>
            <a:r>
              <a:rPr lang="pt-BR" dirty="0" smtClean="0"/>
              <a:t> por uma fonte puntiforme de intensidade invariável igual a 1 candela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987" y="3978692"/>
            <a:ext cx="422910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7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Iluminância</a:t>
            </a:r>
            <a:r>
              <a:rPr lang="pt-BR" dirty="0" smtClean="0"/>
              <a:t> – Lux (</a:t>
            </a:r>
            <a:r>
              <a:rPr lang="pt-BR" dirty="0" err="1" smtClean="0"/>
              <a:t>lx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Relação entre o fluxo luminoso, em lumens, que incide perpendicular sobre uma superfície plana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26" y="3481941"/>
            <a:ext cx="5061554" cy="269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1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Próximo tema: Método dos Lúmens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Amplamente utilizado</a:t>
            </a:r>
          </a:p>
          <a:p>
            <a:r>
              <a:rPr lang="pt-BR" dirty="0" smtClean="0"/>
              <a:t>Baseado nesses conceitos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478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Lâmpadas </a:t>
            </a:r>
            <a:r>
              <a:rPr lang="pt-BR" dirty="0" err="1" smtClean="0"/>
              <a:t>Halógenas</a:t>
            </a:r>
            <a:r>
              <a:rPr lang="pt-BR" dirty="0" smtClean="0"/>
              <a:t> comuns e </a:t>
            </a:r>
            <a:r>
              <a:rPr lang="pt-BR" dirty="0" err="1" smtClean="0"/>
              <a:t>dicróicas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790163"/>
            <a:ext cx="7384841" cy="4251199"/>
          </a:xfrm>
        </p:spPr>
        <p:txBody>
          <a:bodyPr/>
          <a:lstStyle/>
          <a:p>
            <a:r>
              <a:rPr lang="pt-BR" dirty="0" smtClean="0"/>
              <a:t>Aquecimento de um fio pela passagem de corrente elétrica</a:t>
            </a:r>
          </a:p>
          <a:p>
            <a:r>
              <a:rPr lang="pt-BR" dirty="0" smtClean="0"/>
              <a:t>Tubo de quartzo com filamento de tungstênio e partículas de iodo, flúor e bromo</a:t>
            </a:r>
          </a:p>
          <a:p>
            <a:r>
              <a:rPr lang="pt-BR" dirty="0" smtClean="0"/>
              <a:t>Possuem maior vida útil, 20% mais eficientes que as incandescentes comuns</a:t>
            </a:r>
          </a:p>
          <a:p>
            <a:r>
              <a:rPr lang="pt-BR" dirty="0" smtClean="0"/>
              <a:t>Excelente reprodução de cores, dimensão reduzida e </a:t>
            </a:r>
            <a:r>
              <a:rPr lang="pt-BR" dirty="0" err="1" smtClean="0"/>
              <a:t>dimerizável</a:t>
            </a:r>
            <a:endParaRPr lang="pt-BR" dirty="0" smtClean="0"/>
          </a:p>
          <a:p>
            <a:r>
              <a:rPr lang="pt-BR" i="1" dirty="0" smtClean="0"/>
              <a:t>Desvantagens: </a:t>
            </a:r>
            <a:r>
              <a:rPr lang="pt-BR" dirty="0" smtClean="0"/>
              <a:t>Pressurizadas, risco de estilhaçar-se, intenso calor</a:t>
            </a:r>
          </a:p>
          <a:p>
            <a:r>
              <a:rPr lang="pt-BR" dirty="0" smtClean="0"/>
              <a:t>As dicroicas são indicadas para spots, </a:t>
            </a:r>
            <a:r>
              <a:rPr lang="pt-BR" dirty="0" err="1" smtClean="0"/>
              <a:t>projetoras</a:t>
            </a:r>
            <a:r>
              <a:rPr lang="pt-BR" dirty="0" smtClean="0"/>
              <a:t>, com luz clara e branca e alta reprodução de cores</a:t>
            </a:r>
          </a:p>
          <a:p>
            <a:r>
              <a:rPr lang="pt-BR" dirty="0" smtClean="0"/>
              <a:t>Facho de luz mais frio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175" y="1790163"/>
            <a:ext cx="3858089" cy="312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Lâmpadas </a:t>
            </a:r>
            <a:r>
              <a:rPr lang="pt-BR" dirty="0" err="1" smtClean="0"/>
              <a:t>Halógenas</a:t>
            </a:r>
            <a:r>
              <a:rPr lang="pt-BR" dirty="0" smtClean="0"/>
              <a:t> Comuns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637897"/>
            <a:ext cx="6523955" cy="420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21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Halógenas</a:t>
            </a:r>
            <a:r>
              <a:rPr lang="pt-BR" dirty="0" smtClean="0"/>
              <a:t> </a:t>
            </a:r>
            <a:r>
              <a:rPr lang="pt-BR" dirty="0" err="1" smtClean="0"/>
              <a:t>Dicróicas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54" y="2015000"/>
            <a:ext cx="5038725" cy="41719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820" y="1749910"/>
            <a:ext cx="4077841" cy="413370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4624" y="5693700"/>
            <a:ext cx="3719983" cy="581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1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Lâmpadas de Descarga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Descarga elétrica num meio de gás metálico – mercúrio, xenônio, sódio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Fluorescente, Vapor de mercúrio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78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Fluorescente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Bulbo cilíndrico com eletrodos metálicos de tungstênio (catodos)</a:t>
            </a:r>
          </a:p>
          <a:p>
            <a:r>
              <a:rPr lang="pt-BR" dirty="0" smtClean="0"/>
              <a:t>Interior com vapor de mercúrio ou argônio a baixa pressão</a:t>
            </a:r>
          </a:p>
          <a:p>
            <a:r>
              <a:rPr lang="pt-BR" dirty="0" smtClean="0"/>
              <a:t>Parede interna pintadas com materiais fluorescentes, cristais de fósforo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739" y="3622758"/>
            <a:ext cx="77438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99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Fluorescentes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Bom desempenho, indicada para interiores</a:t>
            </a:r>
          </a:p>
          <a:p>
            <a:r>
              <a:rPr lang="pt-BR" dirty="0" smtClean="0"/>
              <a:t>Bastante utilizada em residências</a:t>
            </a:r>
          </a:p>
          <a:p>
            <a:r>
              <a:rPr lang="pt-BR" dirty="0" smtClean="0"/>
              <a:t>Não permite destaque as cores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434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Fluorescente: princípio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4207487" cy="3880773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Equipamentos indispensáveis: </a:t>
            </a:r>
            <a:r>
              <a:rPr lang="pt-BR" i="1" dirty="0" smtClean="0"/>
              <a:t>starter </a:t>
            </a:r>
            <a:r>
              <a:rPr lang="pt-BR" dirty="0" smtClean="0"/>
              <a:t>e reator</a:t>
            </a:r>
          </a:p>
          <a:p>
            <a:r>
              <a:rPr lang="pt-BR" i="1" dirty="0" smtClean="0"/>
              <a:t>Starter</a:t>
            </a:r>
            <a:r>
              <a:rPr lang="pt-BR" dirty="0"/>
              <a:t> </a:t>
            </a:r>
            <a:r>
              <a:rPr lang="pt-BR" dirty="0" smtClean="0"/>
              <a:t>– utilizado na partida, princípio bimetal</a:t>
            </a:r>
          </a:p>
          <a:p>
            <a:pPr lvl="1"/>
            <a:r>
              <a:rPr lang="pt-BR" dirty="0"/>
              <a:t>Dois metais com diferentes coeficientes de dilatação</a:t>
            </a:r>
          </a:p>
          <a:p>
            <a:r>
              <a:rPr lang="pt-BR" i="1" dirty="0" smtClean="0"/>
              <a:t>Reator </a:t>
            </a:r>
            <a:r>
              <a:rPr lang="pt-BR" dirty="0" smtClean="0"/>
              <a:t>– </a:t>
            </a:r>
            <a:r>
              <a:rPr lang="pt-BR" dirty="0" err="1" smtClean="0"/>
              <a:t>sobretensão</a:t>
            </a:r>
            <a:r>
              <a:rPr lang="pt-BR" dirty="0" smtClean="0"/>
              <a:t> e limitar a corrente</a:t>
            </a:r>
          </a:p>
          <a:p>
            <a:r>
              <a:rPr lang="pt-BR" dirty="0" smtClean="0"/>
              <a:t>Corrente flui pelo interior da lâmpada (não mais pelo </a:t>
            </a:r>
            <a:r>
              <a:rPr lang="pt-BR" i="1" dirty="0" smtClean="0"/>
              <a:t>starter</a:t>
            </a:r>
            <a:r>
              <a:rPr lang="pt-BR" dirty="0" smtClean="0"/>
              <a:t>)</a:t>
            </a:r>
          </a:p>
          <a:p>
            <a:r>
              <a:rPr lang="pt-BR" dirty="0" smtClean="0"/>
              <a:t>Choque de elétrons com átomos </a:t>
            </a:r>
          </a:p>
          <a:p>
            <a:pPr marL="0" indent="0">
              <a:buNone/>
            </a:pPr>
            <a:r>
              <a:rPr lang="pt-BR" dirty="0"/>
              <a:t>d</a:t>
            </a:r>
            <a:r>
              <a:rPr lang="pt-BR" dirty="0" smtClean="0"/>
              <a:t>o vapor de mercúrio libera uma radiação que se torna visível em contato com a pintura florescente</a:t>
            </a:r>
          </a:p>
          <a:p>
            <a:pPr lvl="1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756" y="1658313"/>
            <a:ext cx="6763737" cy="438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2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1817</TotalTime>
  <Words>571</Words>
  <Application>Microsoft Office PowerPoint</Application>
  <PresentationFormat>Widescreen</PresentationFormat>
  <Paragraphs>83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Symbol</vt:lpstr>
      <vt:lpstr>Trebuchet MS</vt:lpstr>
      <vt:lpstr>Wingdings 3</vt:lpstr>
      <vt:lpstr>Facetado</vt:lpstr>
      <vt:lpstr>Noções de Luminotécnica: Lâmpadas</vt:lpstr>
      <vt:lpstr>Introdução</vt:lpstr>
      <vt:lpstr>Lâmpadas Halógenas comuns e dicróicas</vt:lpstr>
      <vt:lpstr>Lâmpadas Halógenas Comuns</vt:lpstr>
      <vt:lpstr>Halógenas Dicróicas</vt:lpstr>
      <vt:lpstr>Lâmpadas de Descarga</vt:lpstr>
      <vt:lpstr>Fluorescente</vt:lpstr>
      <vt:lpstr>Fluorescentes</vt:lpstr>
      <vt:lpstr>Fluorescente: princípio</vt:lpstr>
      <vt:lpstr>Lâmpada Fluorescente</vt:lpstr>
      <vt:lpstr>Lâmpadas a Vapor de Mercúrio</vt:lpstr>
      <vt:lpstr>Outros tipos de lâmpadas de descarga</vt:lpstr>
      <vt:lpstr>Lâmpadas LED</vt:lpstr>
      <vt:lpstr>Lâmpadas LED</vt:lpstr>
      <vt:lpstr>Quadro Comparativo</vt:lpstr>
      <vt:lpstr>Grandezas e fundamentos de Luminotécnica</vt:lpstr>
      <vt:lpstr>Luz</vt:lpstr>
      <vt:lpstr>Cor</vt:lpstr>
      <vt:lpstr>Intensidade Luminosa – candela (cd)</vt:lpstr>
      <vt:lpstr>Fluxo Luminoso – Lúmen (lm)</vt:lpstr>
      <vt:lpstr>Iluminância – Lux (lx)</vt:lpstr>
      <vt:lpstr>Próximo tema: Método dos Lúmens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Luminotécnica</dc:title>
  <dc:creator>Windows User</dc:creator>
  <cp:lastModifiedBy>Windows User</cp:lastModifiedBy>
  <cp:revision>25</cp:revision>
  <dcterms:created xsi:type="dcterms:W3CDTF">2022-02-17T11:29:11Z</dcterms:created>
  <dcterms:modified xsi:type="dcterms:W3CDTF">2022-02-18T17:47:08Z</dcterms:modified>
</cp:coreProperties>
</file>