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4" r:id="rId28"/>
    <p:sldId id="281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86900-9695-4DBA-BA64-FB2EF0F7029E}" type="datetimeFigureOut">
              <a:rPr lang="pt-BR" smtClean="0"/>
              <a:t>21/02/2022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04637-BE0B-49F7-80E2-8002CA2667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16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04637-BE0B-49F7-80E2-8002CA26672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19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EE91-CAFF-4910-9687-C7DEBD453ABE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A7DD-6ADE-46CD-9464-0B1BB1BF7183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8E4DC-83A9-45D6-B9F5-67966FF74E0D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E5D2-FBCE-4061-BF5E-E333D5DA1F9E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5EBA-9C69-4872-9FD9-9457985EE0DE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5D-AE44-4C57-918B-29579C8CC4A9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18FF-5EDF-4BF6-BAED-93A98390B1B1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7B11-4DD9-4C80-AC4E-356AAA96A3C8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DB57F-5BB9-424B-AF60-6D45CD7C4B8B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18F9-BD84-4ED4-9431-49B3D4781301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13552-4900-4E2D-8165-6FA208FF2437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9082-AB2F-4239-88B9-B632D63EB841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4C50-F6EB-48C9-BEE7-E1185E1853EA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840-C960-4EC3-AC83-98C65D35548F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4138-CE25-43F6-8D19-3ABFF35B5710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9773-819F-432D-B34D-90B2AE77A3E6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78D8F-E4AD-423F-8D46-C62D74440DC7}" type="datetime1">
              <a:rPr lang="en-US" smtClean="0"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Energia: Conceito e Fundamentos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José Jorge de Oliveira Neto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423" y="5147732"/>
            <a:ext cx="1908019" cy="93074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846231" y="5147732"/>
            <a:ext cx="5383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Myriad Pro" panose="020B0503030403020204" pitchFamily="34" charset="0"/>
              </a:rPr>
              <a:t>Faculdade de Tecnologia e Ciências da Bahia</a:t>
            </a:r>
          </a:p>
          <a:p>
            <a:pPr algn="ctr"/>
            <a:r>
              <a:rPr lang="pt-BR" dirty="0" smtClean="0">
                <a:latin typeface="Myriad Pro" panose="020B0503030403020204" pitchFamily="34" charset="0"/>
              </a:rPr>
              <a:t>Alagoinhas - Bahia</a:t>
            </a:r>
            <a:endParaRPr lang="pt-BR" dirty="0">
              <a:latin typeface="Myriad Pro" panose="020B0503030403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62896" y="180304"/>
            <a:ext cx="671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Eficiência Energética</a:t>
            </a:r>
            <a:endParaRPr lang="pt-BR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93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Energia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Energia Química </a:t>
            </a:r>
            <a:r>
              <a:rPr lang="pt-BR" dirty="0" smtClean="0"/>
              <a:t>- Reações químicas e da liberação de energia acumulada nas ligações</a:t>
            </a:r>
          </a:p>
          <a:p>
            <a:pPr lvl="1"/>
            <a:r>
              <a:rPr lang="pt-BR" dirty="0" smtClean="0"/>
              <a:t>Combustão</a:t>
            </a:r>
          </a:p>
          <a:p>
            <a:pPr lvl="1"/>
            <a:r>
              <a:rPr lang="pt-BR" dirty="0" smtClean="0"/>
              <a:t>Pilhas</a:t>
            </a:r>
          </a:p>
          <a:p>
            <a:pPr lvl="1"/>
            <a:r>
              <a:rPr lang="pt-BR" dirty="0" smtClean="0"/>
              <a:t>Alimentos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778" y="4036752"/>
            <a:ext cx="7311779" cy="2004610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82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Energia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Energia Elétrica</a:t>
            </a:r>
            <a:r>
              <a:rPr lang="pt-BR" dirty="0" smtClean="0"/>
              <a:t> – mais frequentemente associada a circulação de cargas elétricas</a:t>
            </a:r>
            <a:endParaRPr lang="pt-BR" i="1" dirty="0" smtClean="0"/>
          </a:p>
          <a:p>
            <a:pPr lvl="1"/>
            <a:r>
              <a:rPr lang="pt-BR" i="1" dirty="0"/>
              <a:t>Produto da potência pelo período de tempo</a:t>
            </a:r>
          </a:p>
          <a:p>
            <a:endParaRPr lang="pt-BR" i="1" dirty="0" smtClean="0"/>
          </a:p>
          <a:p>
            <a:pPr lvl="1"/>
            <a:r>
              <a:rPr lang="pt-BR" dirty="0" smtClean="0"/>
              <a:t>V e I correspondem respectivamente à tensão entre fases e à corrente em uma das fases.</a:t>
            </a:r>
          </a:p>
          <a:p>
            <a:r>
              <a:rPr lang="pt-BR" b="1" dirty="0" smtClean="0"/>
              <a:t>Energia Térmica – </a:t>
            </a:r>
            <a:r>
              <a:rPr lang="pt-BR" dirty="0" smtClean="0"/>
              <a:t>Radiação térmica e energia interna</a:t>
            </a:r>
          </a:p>
          <a:p>
            <a:r>
              <a:rPr lang="pt-BR" b="1" dirty="0" smtClean="0"/>
              <a:t>Energia Mecânica – </a:t>
            </a:r>
            <a:r>
              <a:rPr lang="pt-BR" dirty="0" smtClean="0"/>
              <a:t>Potencial ou Cinética</a:t>
            </a:r>
          </a:p>
          <a:p>
            <a:r>
              <a:rPr lang="pt-BR" b="1" dirty="0" smtClean="0"/>
              <a:t>Energia Magnética – </a:t>
            </a:r>
            <a:r>
              <a:rPr lang="pt-BR" dirty="0" smtClean="0"/>
              <a:t>energia acumulada no campo magnético</a:t>
            </a:r>
            <a:endParaRPr lang="pt-BR" b="1" dirty="0"/>
          </a:p>
          <a:p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588" y="3218042"/>
            <a:ext cx="1304925" cy="447675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91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Energia disponível em sistemas reais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396552"/>
            <a:ext cx="4886325" cy="49149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3659" y="1404382"/>
            <a:ext cx="4867275" cy="3181350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13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Energia disponível em sistemas reais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748300"/>
            <a:ext cx="4886325" cy="4705350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546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Leis de Conversões Energéticas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Interconversão</a:t>
            </a:r>
            <a:endParaRPr lang="pt-BR" dirty="0" smtClean="0"/>
          </a:p>
          <a:p>
            <a:r>
              <a:rPr lang="pt-BR" dirty="0" smtClean="0"/>
              <a:t>Lei da Conservação de energia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82" y="3093012"/>
            <a:ext cx="3535653" cy="68633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220" y="4100975"/>
            <a:ext cx="5864895" cy="1451108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9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Leis de Conversões Energéticas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151" y="1489052"/>
            <a:ext cx="6784148" cy="4874913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67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Leis de Conversões Energéticas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Symbol" panose="05050102010706020507" pitchFamily="18" charset="2"/>
              </a:rPr>
              <a:t>h</a:t>
            </a:r>
            <a:r>
              <a:rPr lang="pt-BR" dirty="0" smtClean="0"/>
              <a:t> – desempenho ou eficiência energética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Lei da Dissipação da Energia – conversão de parte da energia em calor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946" y="2688799"/>
            <a:ext cx="5831112" cy="1058952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49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1. O que é eficiência energética?</a:t>
            </a:r>
          </a:p>
          <a:p>
            <a:pPr marL="0" indent="0">
              <a:buNone/>
            </a:pPr>
            <a:r>
              <a:rPr lang="pt-BR" dirty="0" smtClean="0"/>
              <a:t>2. O que é energia?</a:t>
            </a:r>
          </a:p>
          <a:p>
            <a:pPr marL="0" indent="0">
              <a:buNone/>
            </a:pPr>
            <a:r>
              <a:rPr lang="pt-BR" dirty="0" smtClean="0"/>
              <a:t>3. Cite medidas governamentais de eficiência energética.</a:t>
            </a:r>
          </a:p>
          <a:p>
            <a:pPr marL="0" indent="0">
              <a:buNone/>
            </a:pPr>
            <a:r>
              <a:rPr lang="pt-BR" dirty="0" smtClean="0"/>
              <a:t>4. Por que economizamos energia?</a:t>
            </a:r>
          </a:p>
          <a:p>
            <a:pPr marL="0" indent="0">
              <a:buNone/>
            </a:pPr>
            <a:r>
              <a:rPr lang="pt-BR" dirty="0" smtClean="0"/>
              <a:t>5. Cite dois tipos de energia.</a:t>
            </a:r>
          </a:p>
          <a:p>
            <a:pPr marL="0" indent="0">
              <a:buNone/>
            </a:pPr>
            <a:r>
              <a:rPr lang="pt-BR" dirty="0" smtClean="0"/>
              <a:t>6. Um motor de potência de 1kW, possui o rendimento de 86%. Calcule as perdas do equipamento e a energia útil.</a:t>
            </a:r>
          </a:p>
          <a:p>
            <a:pPr marL="0" indent="0">
              <a:buNone/>
            </a:pPr>
            <a:r>
              <a:rPr lang="pt-BR" dirty="0" smtClean="0"/>
              <a:t>7. Um motor de 745,7 W (1 </a:t>
            </a:r>
            <a:r>
              <a:rPr lang="pt-BR" dirty="0" err="1"/>
              <a:t>h</a:t>
            </a:r>
            <a:r>
              <a:rPr lang="pt-BR" dirty="0" err="1" smtClean="0"/>
              <a:t>p</a:t>
            </a:r>
            <a:r>
              <a:rPr lang="pt-BR" dirty="0" smtClean="0"/>
              <a:t>) é responsável por um trabalho de 700 J/s . Calcule as perdas do motor e sua eficiência energética.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7471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Você Sabia?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Carros elétricos possuem uma eficiência entre 80-90% enquanto os comum, movidos a combustão, 20-40%</a:t>
            </a:r>
            <a:endParaRPr lang="pt-BR" dirty="0"/>
          </a:p>
        </p:txBody>
      </p:sp>
      <p:pic>
        <p:nvPicPr>
          <p:cNvPr id="1026" name="Picture 2" descr="Custando mais de R$ 150 mil, difíceis de revender e fracos na estrada, carros  elétricos ainda não agradam o brasileiro - Seu Dinhei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47" y="3168483"/>
            <a:ext cx="4409821" cy="2473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ovem que abastecia carro é morto durante assalto a posto de gasolina -  RecordTV - R7 Jornal da Reco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160" y="3173512"/>
            <a:ext cx="4442053" cy="249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ultiplicar 3"/>
          <p:cNvSpPr/>
          <p:nvPr/>
        </p:nvSpPr>
        <p:spPr>
          <a:xfrm>
            <a:off x="4812470" y="3399076"/>
            <a:ext cx="1287888" cy="1403797"/>
          </a:xfrm>
          <a:prstGeom prst="mathMultiply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667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Recursos Energéticos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Reservas ou Fluxo de Energia disponíveis na Natureza</a:t>
            </a:r>
          </a:p>
          <a:p>
            <a:r>
              <a:rPr lang="pt-BR" dirty="0" smtClean="0"/>
              <a:t>Recursos não renováveis x Renováveis</a:t>
            </a:r>
          </a:p>
          <a:p>
            <a:r>
              <a:rPr lang="pt-BR" dirty="0" smtClean="0"/>
              <a:t>Não renováveis Fósseis – petróleo, carvão mineral, gás natural</a:t>
            </a:r>
            <a:endParaRPr lang="pt-BR" dirty="0"/>
          </a:p>
          <a:p>
            <a:pPr lvl="1"/>
            <a:r>
              <a:rPr lang="pt-BR" dirty="0" smtClean="0"/>
              <a:t>Não renovável	</a:t>
            </a:r>
          </a:p>
          <a:p>
            <a:r>
              <a:rPr lang="pt-BR" dirty="0" smtClean="0"/>
              <a:t>Renováveis – eólica, </a:t>
            </a:r>
            <a:r>
              <a:rPr lang="pt-BR" dirty="0" err="1" smtClean="0"/>
              <a:t>ondomotriz</a:t>
            </a:r>
            <a:r>
              <a:rPr lang="pt-BR" dirty="0" smtClean="0"/>
              <a:t>, </a:t>
            </a:r>
            <a:r>
              <a:rPr lang="pt-BR" dirty="0" err="1" smtClean="0"/>
              <a:t>maremotriz</a:t>
            </a:r>
            <a:r>
              <a:rPr lang="pt-BR" dirty="0" smtClean="0"/>
              <a:t>, hidráulica, fotovoltaica e biomassa</a:t>
            </a:r>
          </a:p>
          <a:p>
            <a:pPr lvl="1"/>
            <a:r>
              <a:rPr lang="pt-BR" dirty="0" smtClean="0"/>
              <a:t>Ciclos naturais</a:t>
            </a:r>
          </a:p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6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Eficiência Energética?</a:t>
            </a:r>
            <a:endParaRPr lang="pt-BR" i="1" dirty="0" smtClean="0"/>
          </a:p>
          <a:p>
            <a:pPr lvl="1"/>
            <a:r>
              <a:rPr lang="pt-BR" i="1" dirty="0"/>
              <a:t>Sumariamente, fazer mais com menos</a:t>
            </a:r>
          </a:p>
          <a:p>
            <a:r>
              <a:rPr lang="pt-BR" dirty="0" smtClean="0"/>
              <a:t>Praticamos eficiência energética?</a:t>
            </a:r>
            <a:endParaRPr lang="pt-BR" dirty="0"/>
          </a:p>
          <a:p>
            <a:pPr lvl="1"/>
            <a:r>
              <a:rPr lang="pt-BR" i="1" dirty="0" smtClean="0"/>
              <a:t>Uso Lâmpadas LED</a:t>
            </a:r>
          </a:p>
          <a:p>
            <a:pPr lvl="1"/>
            <a:r>
              <a:rPr lang="pt-BR" i="1" dirty="0" smtClean="0"/>
              <a:t>Programa Brasileiro de Etiquetagem – informações sobre a </a:t>
            </a:r>
            <a:r>
              <a:rPr lang="pt-BR" i="1" dirty="0" err="1" smtClean="0"/>
              <a:t>ef</a:t>
            </a:r>
            <a:r>
              <a:rPr lang="pt-BR" i="1" dirty="0" smtClean="0"/>
              <a:t>. dos equipamentos</a:t>
            </a:r>
          </a:p>
          <a:p>
            <a:pPr lvl="1"/>
            <a:r>
              <a:rPr lang="pt-BR" i="1" dirty="0" smtClean="0"/>
              <a:t>Programa Nacional de Conservação de Energia Elétrica – </a:t>
            </a:r>
            <a:r>
              <a:rPr lang="pt-BR" i="1" dirty="0" err="1" smtClean="0"/>
              <a:t>Procel</a:t>
            </a:r>
            <a:endParaRPr lang="pt-BR" i="1" dirty="0" smtClean="0"/>
          </a:p>
          <a:p>
            <a:pPr lvl="1"/>
            <a:r>
              <a:rPr lang="pt-BR" i="1" dirty="0" smtClean="0"/>
              <a:t>Comitê Gestor de Indicadores de Eficiência Energética - CGIEE</a:t>
            </a:r>
          </a:p>
          <a:p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246" y="3039936"/>
            <a:ext cx="1363947" cy="315164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3246" y="1023666"/>
            <a:ext cx="1363947" cy="2016270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258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Recursos Energéticos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https://www.esferaenergia.com.br/wp-content/uploads/2021/05/balan%C3%A7o-energ%C3%A9tico-nacional_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584" y="1930400"/>
            <a:ext cx="8460391" cy="479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68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Energia direta – fluxos físicos de energia</a:t>
            </a:r>
          </a:p>
          <a:p>
            <a:r>
              <a:rPr lang="pt-BR" dirty="0" smtClean="0"/>
              <a:t>Energia indireta – também chamada embutida, é o custo energético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427" y="2947988"/>
            <a:ext cx="6299054" cy="3633116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571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Consumo de energia no ciclo de vida</a:t>
            </a:r>
          </a:p>
          <a:p>
            <a:pPr lvl="1"/>
            <a:r>
              <a:rPr lang="pt-BR" i="1" dirty="0"/>
              <a:t>Da construção ao descarte</a:t>
            </a:r>
          </a:p>
          <a:p>
            <a:endParaRPr lang="pt-BR" dirty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946" y="3223676"/>
            <a:ext cx="7769036" cy="3138027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15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Tipos de energia de acordo coma posição na cadeia de processos</a:t>
            </a:r>
          </a:p>
          <a:p>
            <a:r>
              <a:rPr lang="pt-BR" b="1" dirty="0" smtClean="0"/>
              <a:t>Energia Primária </a:t>
            </a:r>
            <a:r>
              <a:rPr lang="pt-BR" dirty="0" smtClean="0"/>
              <a:t>– hidráulica, petróleo, lenha. Pode ser usada ou convertida em outra</a:t>
            </a:r>
          </a:p>
          <a:p>
            <a:r>
              <a:rPr lang="pt-BR" b="1" dirty="0" smtClean="0"/>
              <a:t>Energia Secundária – </a:t>
            </a:r>
            <a:r>
              <a:rPr lang="pt-BR" dirty="0" smtClean="0"/>
              <a:t>resultante do processo de conversão e transformação. Eletricidade, derivados de petróleo, álcool, carvão vegetal etc.</a:t>
            </a:r>
          </a:p>
          <a:p>
            <a:r>
              <a:rPr lang="pt-BR" b="1" dirty="0" smtClean="0"/>
              <a:t>Energia Útil – </a:t>
            </a:r>
            <a:r>
              <a:rPr lang="pt-BR" dirty="0" smtClean="0"/>
              <a:t>forma de energia realmente demandada pelo usuário. Iluminação, potência mecânica, calor de alta e baixa temperatura, etc.</a:t>
            </a:r>
          </a:p>
          <a:p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264" y="4658664"/>
            <a:ext cx="8493181" cy="2199336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62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Demanda - </a:t>
            </a:r>
            <a:r>
              <a:rPr lang="pt-BR" dirty="0" smtClean="0"/>
              <a:t> potência (kW)</a:t>
            </a:r>
            <a:endParaRPr lang="pt-BR" b="1" dirty="0" smtClean="0"/>
          </a:p>
          <a:p>
            <a:r>
              <a:rPr lang="pt-BR" b="1" dirty="0" smtClean="0"/>
              <a:t>Consumo – </a:t>
            </a:r>
            <a:r>
              <a:rPr lang="pt-BR" dirty="0" smtClean="0"/>
              <a:t>energia (kWh)</a:t>
            </a:r>
          </a:p>
          <a:p>
            <a:r>
              <a:rPr lang="pt-BR" b="1" dirty="0" smtClean="0"/>
              <a:t>Fator de Carga (FC) – </a:t>
            </a:r>
            <a:r>
              <a:rPr lang="pt-BR" dirty="0" smtClean="0"/>
              <a:t>relação entre potência média consumida e a máxima requerida.</a:t>
            </a:r>
          </a:p>
          <a:p>
            <a:pPr lvl="1"/>
            <a:r>
              <a:rPr lang="pt-BR" i="1" dirty="0" smtClean="0"/>
              <a:t>Residenciais ~10%</a:t>
            </a:r>
          </a:p>
          <a:p>
            <a:pPr lvl="1"/>
            <a:r>
              <a:rPr lang="pt-BR" i="1" dirty="0" smtClean="0"/>
              <a:t>Industriais ~ 90% +</a:t>
            </a:r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5633" y="4649004"/>
            <a:ext cx="4545568" cy="888911"/>
          </a:xfrm>
          <a:prstGeom prst="rect">
            <a:avLst/>
          </a:prstGeom>
        </p:spPr>
      </p:pic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43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Margem de reserva – </a:t>
            </a:r>
            <a:r>
              <a:rPr lang="pt-BR" dirty="0" smtClean="0"/>
              <a:t>avalia a folga da potência de suprimento de energia</a:t>
            </a:r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 smtClean="0"/>
          </a:p>
          <a:p>
            <a:r>
              <a:rPr lang="pt-BR" b="1" dirty="0" smtClean="0"/>
              <a:t>Disponibilidade – </a:t>
            </a:r>
            <a:r>
              <a:rPr lang="pt-BR" dirty="0" smtClean="0"/>
              <a:t>fração de tempo total que se espera contar com dado sistema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b="1" dirty="0" smtClean="0"/>
              <a:t>Confiabilidade – fração de tempo esperado para utilizar dado sistema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0495" y="2601533"/>
            <a:ext cx="3935260" cy="79091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252" y="4289813"/>
            <a:ext cx="4009503" cy="958369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5973" y="6041362"/>
            <a:ext cx="3241771" cy="83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14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pt-BR" b="1" dirty="0" smtClean="0"/>
              <a:t>Custo de Energia (U$/kwh) </a:t>
            </a:r>
            <a:r>
              <a:rPr lang="pt-BR" dirty="0" smtClean="0"/>
              <a:t>– custos incorridos para geração de uma unidade de energia</a:t>
            </a:r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dirty="0" smtClean="0"/>
              <a:t>I</a:t>
            </a:r>
            <a:r>
              <a:rPr lang="pt-BR" i="1" dirty="0" smtClean="0"/>
              <a:t> é o investimento, </a:t>
            </a:r>
            <a:r>
              <a:rPr lang="pt-BR" dirty="0" smtClean="0"/>
              <a:t>FRC</a:t>
            </a:r>
            <a:r>
              <a:rPr lang="pt-BR" i="1" dirty="0" smtClean="0"/>
              <a:t> fator de recuperação de capital, </a:t>
            </a:r>
            <a:r>
              <a:rPr lang="pt-BR" dirty="0" err="1" smtClean="0"/>
              <a:t>F</a:t>
            </a:r>
            <a:r>
              <a:rPr lang="pt-BR" sz="1600" dirty="0" err="1" smtClean="0"/>
              <a:t>o&amp;m</a:t>
            </a:r>
            <a:r>
              <a:rPr lang="pt-BR" i="1" dirty="0" smtClean="0"/>
              <a:t> a fração do investimento que corresponde ao custo de operação e manutenção, </a:t>
            </a:r>
            <a:r>
              <a:rPr lang="pt-BR" dirty="0" smtClean="0"/>
              <a:t>P </a:t>
            </a:r>
            <a:r>
              <a:rPr lang="pt-BR" i="1" dirty="0" smtClean="0"/>
              <a:t>capacidade instalada, </a:t>
            </a:r>
            <a:r>
              <a:rPr lang="pt-BR" dirty="0" smtClean="0"/>
              <a:t>FC</a:t>
            </a:r>
            <a:r>
              <a:rPr lang="pt-BR" i="1" dirty="0" smtClean="0"/>
              <a:t> fator de capacidade (similar ao fator de carga), </a:t>
            </a:r>
            <a:r>
              <a:rPr lang="pt-BR" dirty="0" err="1" smtClean="0"/>
              <a:t>C</a:t>
            </a:r>
            <a:r>
              <a:rPr lang="pt-BR" sz="1600" dirty="0" err="1" smtClean="0"/>
              <a:t>comb</a:t>
            </a:r>
            <a:r>
              <a:rPr lang="pt-BR" i="1" dirty="0" smtClean="0"/>
              <a:t> é o custo de combustível e </a:t>
            </a:r>
            <a:r>
              <a:rPr lang="pt-BR" sz="2400" dirty="0" err="1" smtClean="0">
                <a:latin typeface="Symbol" panose="05050102010706020507" pitchFamily="18" charset="2"/>
              </a:rPr>
              <a:t>h</a:t>
            </a:r>
            <a:r>
              <a:rPr lang="pt-BR" sz="1200" dirty="0" err="1" smtClean="0"/>
              <a:t>central</a:t>
            </a:r>
            <a:r>
              <a:rPr lang="pt-BR" i="1" dirty="0" smtClean="0"/>
              <a:t> é eficiência da planta.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ixaDeTexto 6"/>
              <p:cNvSpPr txBox="1"/>
              <p:nvPr/>
            </p:nvSpPr>
            <p:spPr>
              <a:xfrm>
                <a:off x="2391078" y="3178785"/>
                <a:ext cx="6541254" cy="89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𝑒𝑛𝑒𝑟𝑔𝑖𝑎</m:t>
                          </m:r>
                        </m:sub>
                      </m:sSub>
                      <m:r>
                        <a:rPr lang="pt-BR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𝐹𝑅𝐶</m:t>
                          </m:r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(1+ </m:t>
                          </m:r>
                          <m:sSub>
                            <m:sSubPr>
                              <m:ctrlPr>
                                <a:rPr lang="pt-B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pt-BR" sz="24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pt-BR" sz="2400" dirty="0"/>
                            <m:t> </m:t>
                          </m:r>
                        </m:num>
                        <m:den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8760 ∗</m:t>
                          </m:r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pt-BR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pt-BR" sz="2400" b="0" i="1" smtClean="0">
                                  <a:latin typeface="Cambria Math" panose="02040503050406030204" pitchFamily="18" charset="0"/>
                                </a:rPr>
                                <m:t>𝑐𝑎𝑝</m:t>
                              </m:r>
                            </m:sub>
                          </m:sSub>
                        </m:den>
                      </m:f>
                      <m:r>
                        <a:rPr lang="pt-B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pt-B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𝑐𝑜𝑚𝑏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B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b>
                              <m:r>
                                <a:rPr lang="pt-BR" sz="2400" i="1">
                                  <a:latin typeface="Cambria Math" panose="02040503050406030204" pitchFamily="18" charset="0"/>
                                </a:rPr>
                                <m:t>𝑐𝑒𝑛𝑡𝑟𝑎𝑙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pt-BR" sz="2400" dirty="0"/>
              </a:p>
            </p:txBody>
          </p:sp>
        </mc:Choice>
        <mc:Fallback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078" y="3178785"/>
                <a:ext cx="6541254" cy="8988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3383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Terminologia Energética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Fator de recuperação de capital (FRC) pode ser calculado: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I é a taxa de juros anual, n é o número de prestações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/>
              <p:cNvSpPr txBox="1"/>
              <p:nvPr/>
            </p:nvSpPr>
            <p:spPr>
              <a:xfrm>
                <a:off x="4063046" y="2807594"/>
                <a:ext cx="1906997" cy="5824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𝐹𝑅𝐶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(1+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046" y="2807594"/>
                <a:ext cx="1906997" cy="58240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3084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183331" cy="3880773"/>
          </a:xfrm>
        </p:spPr>
        <p:txBody>
          <a:bodyPr/>
          <a:lstStyle/>
          <a:p>
            <a:pPr>
              <a:buAutoNum type="arabicPeriod"/>
            </a:pPr>
            <a:r>
              <a:rPr lang="pt-BR" dirty="0" smtClean="0"/>
              <a:t>O que são recursos energéticos?</a:t>
            </a:r>
          </a:p>
          <a:p>
            <a:pPr>
              <a:buAutoNum type="arabicPeriod"/>
            </a:pPr>
            <a:r>
              <a:rPr lang="pt-BR" dirty="0" smtClean="0"/>
              <a:t>Quais os tipos de recursos energéticos? Exemplifique</a:t>
            </a:r>
          </a:p>
          <a:p>
            <a:pPr>
              <a:buAutoNum type="arabicPeriod"/>
            </a:pPr>
            <a:r>
              <a:rPr lang="pt-BR" dirty="0" smtClean="0"/>
              <a:t>O que é energia direta? E energia indireta?</a:t>
            </a:r>
          </a:p>
          <a:p>
            <a:pPr>
              <a:buAutoNum type="arabicPeriod"/>
            </a:pPr>
            <a:r>
              <a:rPr lang="pt-BR" dirty="0" smtClean="0"/>
              <a:t>O que é Energia primária, secundária e útil?</a:t>
            </a:r>
          </a:p>
          <a:p>
            <a:pPr>
              <a:buAutoNum type="arabicPeriod"/>
            </a:pPr>
            <a:r>
              <a:rPr lang="pt-BR" dirty="0" smtClean="0"/>
              <a:t>Uma usina de energia renovável de 24 kW está sendo construída. O custo total é de US$ 1.600.000 , sua operação e manutenção é 6% do custo total. Se o fator de capacidade é 0,23, calcule a energia anual produzida pela usina.</a:t>
            </a:r>
          </a:p>
          <a:p>
            <a:pPr>
              <a:buAutoNum type="arabicPeriod"/>
            </a:pPr>
            <a:r>
              <a:rPr lang="pt-BR" dirty="0" smtClean="0"/>
              <a:t>Com os dados da questão anterior, calcule o custo de energia mínimo desta usina para um Fator de Recuperação de Capital igual a 0,096. </a:t>
            </a:r>
            <a:r>
              <a:rPr lang="pt-BR" dirty="0" smtClean="0">
                <a:solidFill>
                  <a:schemeClr val="accent2"/>
                </a:solidFill>
              </a:rPr>
              <a:t>R:3.37 US$/kWh</a:t>
            </a:r>
          </a:p>
          <a:p>
            <a:pPr>
              <a:buAutoNum type="arabicPeriod"/>
            </a:pPr>
            <a:endParaRPr lang="pt-BR" dirty="0" smtClean="0"/>
          </a:p>
          <a:p>
            <a:pPr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893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7.</a:t>
            </a:r>
            <a:r>
              <a:rPr lang="pt-BR" dirty="0"/>
              <a:t> Uma usina de energia renovável de </a:t>
            </a:r>
            <a:r>
              <a:rPr lang="pt-BR" dirty="0" smtClean="0"/>
              <a:t>72 </a:t>
            </a:r>
            <a:r>
              <a:rPr lang="pt-BR" dirty="0"/>
              <a:t>kW está sendo construída. O custo total é de US$ </a:t>
            </a:r>
            <a:r>
              <a:rPr lang="pt-BR" dirty="0" smtClean="0"/>
              <a:t>3.600.000 </a:t>
            </a:r>
            <a:r>
              <a:rPr lang="pt-BR" dirty="0"/>
              <a:t>, sua operação e manutenção é </a:t>
            </a:r>
            <a:r>
              <a:rPr lang="pt-BR" dirty="0" smtClean="0"/>
              <a:t>5% </a:t>
            </a:r>
            <a:r>
              <a:rPr lang="pt-BR" dirty="0"/>
              <a:t>do custo total. Se o fator de capacidade é </a:t>
            </a:r>
            <a:r>
              <a:rPr lang="pt-BR" dirty="0" smtClean="0"/>
              <a:t>0,32, </a:t>
            </a:r>
            <a:r>
              <a:rPr lang="pt-BR" dirty="0"/>
              <a:t>calcule a energia anual produzida pela usina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 smtClean="0"/>
              <a:t>8. </a:t>
            </a:r>
            <a:r>
              <a:rPr lang="pt-BR" dirty="0"/>
              <a:t>Com os dados da questão anterior, calcule o custo de energia mínimo desta usina para um Fator de Recuperação de Capital igual a 0,096</a:t>
            </a:r>
            <a:r>
              <a:rPr lang="pt-BR" dirty="0" smtClean="0"/>
              <a:t>. </a:t>
            </a:r>
            <a:r>
              <a:rPr lang="pt-BR" dirty="0" smtClean="0">
                <a:solidFill>
                  <a:schemeClr val="accent2"/>
                </a:solidFill>
              </a:rPr>
              <a:t>R: 1.8 US$/kWh</a:t>
            </a:r>
            <a:endParaRPr lang="pt-BR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pt-BR" dirty="0" smtClean="0"/>
              <a:t> 9. Calcule o Fator de Recuperação de Capital (FRC) para uma taxa de 5% ao ano em um financiamento de 15 anos.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69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PROCEL – criado em 1985 pelo Ministério de Minas e Energia</a:t>
            </a:r>
          </a:p>
          <a:p>
            <a:pPr lvl="1"/>
            <a:r>
              <a:rPr lang="pt-BR" dirty="0" smtClean="0"/>
              <a:t>Mobilização da sociedade para uso responsável e eficiente</a:t>
            </a:r>
          </a:p>
          <a:p>
            <a:pPr lvl="1"/>
            <a:r>
              <a:rPr lang="pt-BR" dirty="0" smtClean="0"/>
              <a:t>Necessidade de Novas Usinas, preservação da Natureza</a:t>
            </a:r>
          </a:p>
          <a:p>
            <a:r>
              <a:rPr lang="pt-BR" dirty="0" smtClean="0"/>
              <a:t>Capacitação de centro de pesquisas, laboratórios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Lei de Eficiência Energética</a:t>
            </a:r>
          </a:p>
          <a:p>
            <a:pPr lvl="1"/>
            <a:r>
              <a:rPr lang="pt-BR" dirty="0" smtClean="0"/>
              <a:t>Níveis mínimos de eficiência energética</a:t>
            </a:r>
            <a:endParaRPr lang="pt-BR" dirty="0"/>
          </a:p>
          <a:p>
            <a:r>
              <a:rPr lang="pt-BR" dirty="0" smtClean="0"/>
              <a:t>Interage com Educação Formal</a:t>
            </a:r>
          </a:p>
          <a:p>
            <a:pPr lvl="1"/>
            <a:r>
              <a:rPr lang="pt-BR" dirty="0" smtClean="0"/>
              <a:t>Acordo de Cooperação Técnica entre MME e o MEC</a:t>
            </a:r>
            <a:endParaRPr lang="pt-BR" dirty="0"/>
          </a:p>
          <a:p>
            <a:r>
              <a:rPr lang="pt-BR" dirty="0" smtClean="0"/>
              <a:t>PROCEL Educação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94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2108" y="510147"/>
            <a:ext cx="7372350" cy="439102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683" y="4876800"/>
            <a:ext cx="7343775" cy="1981200"/>
          </a:xfrm>
          <a:prstGeom prst="rect">
            <a:avLst/>
          </a:prstGeom>
        </p:spPr>
      </p:pic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996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PROCEL Educação nas IESS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Fornecer visão clara da situação energética do País</a:t>
            </a:r>
          </a:p>
          <a:p>
            <a:r>
              <a:rPr lang="pt-BR" dirty="0" smtClean="0"/>
              <a:t>Disseminar disciplinas de Conservação e uso Eficiente de Energia</a:t>
            </a:r>
          </a:p>
          <a:p>
            <a:r>
              <a:rPr lang="pt-BR" dirty="0" smtClean="0"/>
              <a:t>Consolidação de mudança de hábitos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33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energia?</a:t>
            </a:r>
          </a:p>
          <a:p>
            <a:pPr lvl="1"/>
            <a:r>
              <a:rPr lang="pt-BR" i="1" dirty="0"/>
              <a:t>Segundo Aristóteles – realidade em movimento</a:t>
            </a:r>
          </a:p>
          <a:p>
            <a:r>
              <a:rPr lang="pt-BR" dirty="0" smtClean="0"/>
              <a:t>Acepção moderna cunhada no século XIX junto com a Termodinâmica:</a:t>
            </a:r>
          </a:p>
          <a:p>
            <a:pPr marL="0" indent="0">
              <a:buNone/>
            </a:pPr>
            <a:r>
              <a:rPr lang="pt-BR" dirty="0" smtClean="0"/>
              <a:t>Energia é a medida da capacidade de realizar trabalho</a:t>
            </a:r>
          </a:p>
          <a:p>
            <a:r>
              <a:rPr lang="pt-BR" dirty="0" smtClean="0"/>
              <a:t>Em 1872, James </a:t>
            </a:r>
            <a:r>
              <a:rPr lang="pt-BR" dirty="0" err="1" smtClean="0"/>
              <a:t>Clerk</a:t>
            </a:r>
            <a:r>
              <a:rPr lang="pt-BR" dirty="0" smtClean="0"/>
              <a:t> Maxwell definiu:</a:t>
            </a:r>
          </a:p>
          <a:p>
            <a:pPr marL="0" indent="0">
              <a:buNone/>
            </a:pPr>
            <a:r>
              <a:rPr lang="pt-BR" dirty="0" smtClean="0"/>
              <a:t>Energia é aquilo que permite uma mudança na configuração de um sistema, em oposição a uma força que resiste à esta mudança</a:t>
            </a:r>
          </a:p>
          <a:p>
            <a:r>
              <a:rPr lang="pt-BR" dirty="0" smtClean="0"/>
              <a:t>Boa parte das leis físicas são no fundo leis básicas do fluxo energético</a:t>
            </a:r>
          </a:p>
          <a:p>
            <a:pPr lvl="1"/>
            <a:r>
              <a:rPr lang="pt-BR" i="1" dirty="0" smtClean="0"/>
              <a:t>Leis de conservação e dissipação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3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Potência é a </a:t>
            </a:r>
            <a:r>
              <a:rPr lang="pt-BR" dirty="0" err="1" smtClean="0"/>
              <a:t>velocida</a:t>
            </a:r>
            <a:r>
              <a:rPr lang="pt-BR" dirty="0" smtClean="0"/>
              <a:t> na qual a energia é produzida ou consumida</a:t>
            </a:r>
          </a:p>
          <a:p>
            <a:pPr lvl="1"/>
            <a:r>
              <a:rPr lang="pt-BR" i="1" dirty="0"/>
              <a:t>Conceito importante em processos humanos e econômicos</a:t>
            </a:r>
          </a:p>
          <a:p>
            <a:r>
              <a:rPr lang="pt-BR" i="1" dirty="0" smtClean="0"/>
              <a:t>Exemplo: motor elétrico 1 kW, funcionando por 10 horas consome a mesma energia que um motor de 10 kW durante 1 hora. Os efeitos são os mesmos?</a:t>
            </a:r>
          </a:p>
          <a:p>
            <a:r>
              <a:rPr lang="pt-BR" dirty="0" smtClean="0"/>
              <a:t>Tempo é extremamente importante, assim a potência também é</a:t>
            </a:r>
            <a:endParaRPr lang="pt-BR" dirty="0"/>
          </a:p>
          <a:p>
            <a:pPr marL="0" indent="0">
              <a:buNone/>
            </a:pPr>
            <a:endParaRPr lang="pt-BR" i="1" dirty="0" smtClean="0"/>
          </a:p>
          <a:p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736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Energia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Diversas formas, que podem ser convertidas entre si</a:t>
            </a:r>
          </a:p>
          <a:p>
            <a:r>
              <a:rPr lang="pt-BR" b="1" dirty="0" smtClean="0"/>
              <a:t>Calor</a:t>
            </a:r>
            <a:r>
              <a:rPr lang="pt-BR" dirty="0" smtClean="0"/>
              <a:t> – fluxo energético decorrente de diferença de temperatura. Processo desordenado</a:t>
            </a:r>
          </a:p>
          <a:p>
            <a:r>
              <a:rPr lang="pt-BR" b="1" dirty="0" smtClean="0"/>
              <a:t>Trabalho</a:t>
            </a:r>
            <a:r>
              <a:rPr lang="pt-BR" dirty="0" smtClean="0"/>
              <a:t> – todo processo análogo à elevação de um peso. Processo Ordenado</a:t>
            </a:r>
          </a:p>
          <a:p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70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Formas de Energia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Energia nuclear –</a:t>
            </a:r>
            <a:r>
              <a:rPr lang="pt-BR" dirty="0" smtClean="0"/>
              <a:t> resultado da fusão de núcleos de átomos</a:t>
            </a:r>
          </a:p>
          <a:p>
            <a:pPr lvl="1"/>
            <a:r>
              <a:rPr lang="pt-BR" i="1" dirty="0"/>
              <a:t>Sol utiliza átomos de </a:t>
            </a:r>
            <a:r>
              <a:rPr lang="pt-BR" i="1" dirty="0" smtClean="0"/>
              <a:t>hidrogênio</a:t>
            </a:r>
          </a:p>
          <a:p>
            <a:pPr lvl="1"/>
            <a:r>
              <a:rPr lang="pt-BR" i="1" dirty="0" smtClean="0"/>
              <a:t>Difícil controle</a:t>
            </a:r>
          </a:p>
          <a:p>
            <a:pPr lvl="1"/>
            <a:r>
              <a:rPr lang="pt-BR" i="1" dirty="0" smtClean="0"/>
              <a:t>Ogivas Nucleares</a:t>
            </a:r>
            <a:endParaRPr lang="pt-BR" i="1" dirty="0"/>
          </a:p>
          <a:p>
            <a:r>
              <a:rPr lang="pt-BR" dirty="0" smtClean="0"/>
              <a:t>Energia atômica – resultado do processo de fissão de átomos pesados (</a:t>
            </a:r>
            <a:r>
              <a:rPr lang="pt-BR" i="1" dirty="0" smtClean="0"/>
              <a:t>urânio, plutônio, tório)</a:t>
            </a:r>
          </a:p>
          <a:p>
            <a:pPr lvl="1"/>
            <a:r>
              <a:rPr lang="pt-BR" i="1" dirty="0" smtClean="0"/>
              <a:t>Controlável</a:t>
            </a:r>
          </a:p>
          <a:p>
            <a:pPr lvl="1"/>
            <a:r>
              <a:rPr lang="pt-BR" i="1" dirty="0" smtClean="0"/>
              <a:t>Usinas de energia, mover navios e submarinos</a:t>
            </a:r>
          </a:p>
          <a:p>
            <a:pPr lvl="1"/>
            <a:r>
              <a:rPr lang="pt-BR" i="1" dirty="0" smtClean="0"/>
              <a:t>Bombas atômicas</a:t>
            </a:r>
          </a:p>
          <a:p>
            <a:pPr lvl="1"/>
            <a:endParaRPr lang="pt-BR" i="1" dirty="0"/>
          </a:p>
          <a:p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821" y="1822830"/>
            <a:ext cx="2266950" cy="16668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858" y="4170825"/>
            <a:ext cx="2428875" cy="1343025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0315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1423</TotalTime>
  <Words>1210</Words>
  <Application>Microsoft Office PowerPoint</Application>
  <PresentationFormat>Widescreen</PresentationFormat>
  <Paragraphs>183</Paragraphs>
  <Slides>29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Cambria Math</vt:lpstr>
      <vt:lpstr>Myriad Pro</vt:lpstr>
      <vt:lpstr>Symbol</vt:lpstr>
      <vt:lpstr>Trebuchet MS</vt:lpstr>
      <vt:lpstr>Wingdings 3</vt:lpstr>
      <vt:lpstr>Facetado</vt:lpstr>
      <vt:lpstr>Energia: Conceito e Fundamentos</vt:lpstr>
      <vt:lpstr>Introdução</vt:lpstr>
      <vt:lpstr>Introdução</vt:lpstr>
      <vt:lpstr>Introdução</vt:lpstr>
      <vt:lpstr>PROCEL Educação nas IESS</vt:lpstr>
      <vt:lpstr>Definições</vt:lpstr>
      <vt:lpstr>Definições</vt:lpstr>
      <vt:lpstr>Formas de Energia</vt:lpstr>
      <vt:lpstr>Formas de Energia</vt:lpstr>
      <vt:lpstr>Formas de Energia</vt:lpstr>
      <vt:lpstr>Formas de Energia</vt:lpstr>
      <vt:lpstr>Energia disponível em sistemas reais</vt:lpstr>
      <vt:lpstr>Energia disponível em sistemas reais</vt:lpstr>
      <vt:lpstr>Leis de Conversões Energéticas</vt:lpstr>
      <vt:lpstr>Leis de Conversões Energéticas</vt:lpstr>
      <vt:lpstr>Leis de Conversões Energéticas</vt:lpstr>
      <vt:lpstr>Exercícios</vt:lpstr>
      <vt:lpstr>Você Sabia?</vt:lpstr>
      <vt:lpstr>Recursos Energéticos</vt:lpstr>
      <vt:lpstr>Recursos Energéticos</vt:lpstr>
      <vt:lpstr>Terminologia Energética</vt:lpstr>
      <vt:lpstr>Terminologia Energética</vt:lpstr>
      <vt:lpstr>Terminologia Energética</vt:lpstr>
      <vt:lpstr>Terminologia Energética</vt:lpstr>
      <vt:lpstr>Terminologia Energética</vt:lpstr>
      <vt:lpstr>Terminologia Energética</vt:lpstr>
      <vt:lpstr>Terminologia Energética</vt:lpstr>
      <vt:lpstr>Exercícios</vt:lpstr>
      <vt:lpstr>Exercícios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Energia: Conceito e Fundamentos</dc:title>
  <dc:creator>Windows User</dc:creator>
  <cp:lastModifiedBy>Windows User</cp:lastModifiedBy>
  <cp:revision>51</cp:revision>
  <dcterms:created xsi:type="dcterms:W3CDTF">2022-02-20T22:07:56Z</dcterms:created>
  <dcterms:modified xsi:type="dcterms:W3CDTF">2022-02-21T21:51:04Z</dcterms:modified>
</cp:coreProperties>
</file>