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  <p:sldId id="270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Método dos Lúmens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José Jorge de Oliveira Neto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3935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Determinação do Fator de Manutenção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Relaciona o fluxo luminoso no fim do período de manutenção com o fluxo inicial da mesma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684" y="2928871"/>
            <a:ext cx="8766869" cy="392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919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Espaçamento entre Luminárias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Em geral,  para a distância entre luminárias, adota-se o dobro da distância entre a luminária e a parede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399" y="3062750"/>
            <a:ext cx="5246729" cy="2978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799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Espaçamento entre as luminárias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9572" y="1776875"/>
            <a:ext cx="6153150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127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8363635" cy="3880773"/>
          </a:xfrm>
        </p:spPr>
        <p:txBody>
          <a:bodyPr/>
          <a:lstStyle/>
          <a:p>
            <a:r>
              <a:rPr lang="pt-BR" dirty="0" smtClean="0"/>
              <a:t>1. Desejamos iluminar uma oficina de 10,50 x 42 metros, pé-direito de 4,60 m. A oficina destina-se à inspeção de equipamentos de medição, operação realizada em mesas de 1,0 m. Desejamos usar lâmpadas fluorescentes em luminárias industriais, com 4 lâmpadas de 32 watts – 127 volts cada, 2950 lumens. Suponha teto branco, parede média e piso escuro e pé direito útil de 2,8 m, ambiente de poluição normal. Calcule o número de luminárias.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365" y="4644386"/>
            <a:ext cx="9104376" cy="162716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365" y="4223696"/>
            <a:ext cx="9104376" cy="512201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4669" y="1101239"/>
            <a:ext cx="4903938" cy="1043391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59064" y="60303"/>
            <a:ext cx="4779333" cy="125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838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Calcule a distribuição das lâmpadas na oficina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77192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3. </a:t>
            </a:r>
            <a:r>
              <a:rPr lang="pt-BR" dirty="0"/>
              <a:t>Desejamos iluminar </a:t>
            </a:r>
            <a:r>
              <a:rPr lang="pt-BR" dirty="0" smtClean="0"/>
              <a:t>um restaurante </a:t>
            </a:r>
            <a:r>
              <a:rPr lang="pt-BR" i="1" dirty="0" smtClean="0"/>
              <a:t>self-</a:t>
            </a:r>
            <a:r>
              <a:rPr lang="pt-BR" i="1" dirty="0" err="1" smtClean="0"/>
              <a:t>service</a:t>
            </a:r>
            <a:r>
              <a:rPr lang="pt-BR" dirty="0" smtClean="0"/>
              <a:t> de </a:t>
            </a:r>
            <a:r>
              <a:rPr lang="pt-BR" dirty="0"/>
              <a:t>10,50 x </a:t>
            </a:r>
            <a:r>
              <a:rPr lang="pt-BR" dirty="0" smtClean="0"/>
              <a:t>15 </a:t>
            </a:r>
            <a:r>
              <a:rPr lang="pt-BR" dirty="0"/>
              <a:t>metros, pé-direito de </a:t>
            </a:r>
            <a:r>
              <a:rPr lang="pt-BR" dirty="0" smtClean="0"/>
              <a:t>3,0 </a:t>
            </a:r>
            <a:r>
              <a:rPr lang="pt-BR" dirty="0"/>
              <a:t>m. </a:t>
            </a:r>
            <a:r>
              <a:rPr lang="pt-BR" dirty="0" smtClean="0"/>
              <a:t>Os alimentos e as mesas estão a uma altura de </a:t>
            </a:r>
            <a:r>
              <a:rPr lang="pt-BR" dirty="0"/>
              <a:t>de 1,0 m. Desejamos usar lâmpadas </a:t>
            </a:r>
            <a:r>
              <a:rPr lang="pt-BR" dirty="0" smtClean="0"/>
              <a:t>fluorescentes, </a:t>
            </a:r>
            <a:r>
              <a:rPr lang="pt-BR" dirty="0"/>
              <a:t>com </a:t>
            </a:r>
            <a:r>
              <a:rPr lang="pt-BR" dirty="0" smtClean="0"/>
              <a:t>1 lâmpada </a:t>
            </a:r>
            <a:r>
              <a:rPr lang="pt-BR" dirty="0"/>
              <a:t>de </a:t>
            </a:r>
            <a:r>
              <a:rPr lang="pt-BR" dirty="0" smtClean="0"/>
              <a:t>20 </a:t>
            </a:r>
            <a:r>
              <a:rPr lang="pt-BR" dirty="0"/>
              <a:t>watts – 127 </a:t>
            </a:r>
            <a:r>
              <a:rPr lang="pt-BR" dirty="0" smtClean="0"/>
              <a:t>volts, 1100 </a:t>
            </a:r>
            <a:r>
              <a:rPr lang="pt-BR" dirty="0"/>
              <a:t>lumens. Suponha teto branco, parede média e </a:t>
            </a:r>
            <a:r>
              <a:rPr lang="pt-BR" dirty="0" smtClean="0"/>
              <a:t>piso claro, pé </a:t>
            </a:r>
            <a:r>
              <a:rPr lang="pt-BR" dirty="0"/>
              <a:t>direito útil de </a:t>
            </a:r>
            <a:r>
              <a:rPr lang="pt-BR" dirty="0" smtClean="0"/>
              <a:t>2,0 </a:t>
            </a:r>
            <a:r>
              <a:rPr lang="pt-BR" dirty="0"/>
              <a:t>m, ambiente de poluição normal. Calcule o número de </a:t>
            </a:r>
            <a:r>
              <a:rPr lang="pt-BR" dirty="0" smtClean="0"/>
              <a:t>luminárias e sua distribuição.</a:t>
            </a:r>
            <a:endParaRPr lang="pt-BR" dirty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4236407"/>
            <a:ext cx="8981821" cy="1566061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2605" y="0"/>
            <a:ext cx="4404087" cy="1184856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2605" y="1162550"/>
            <a:ext cx="4404087" cy="93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9071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3. </a:t>
            </a:r>
            <a:r>
              <a:rPr lang="pt-BR" dirty="0"/>
              <a:t>Desejamos iluminar </a:t>
            </a:r>
            <a:r>
              <a:rPr lang="pt-BR" dirty="0" smtClean="0"/>
              <a:t>uma biblioteca de 22,50 </a:t>
            </a:r>
            <a:r>
              <a:rPr lang="pt-BR" dirty="0"/>
              <a:t>x </a:t>
            </a:r>
            <a:r>
              <a:rPr lang="pt-BR" dirty="0" smtClean="0"/>
              <a:t>15 </a:t>
            </a:r>
            <a:r>
              <a:rPr lang="pt-BR" dirty="0"/>
              <a:t>metros, pé-direito de </a:t>
            </a:r>
            <a:r>
              <a:rPr lang="pt-BR" dirty="0" smtClean="0"/>
              <a:t>4,0 </a:t>
            </a:r>
            <a:r>
              <a:rPr lang="pt-BR" dirty="0" err="1" smtClean="0"/>
              <a:t>m.As</a:t>
            </a:r>
            <a:r>
              <a:rPr lang="pt-BR" dirty="0" smtClean="0"/>
              <a:t> mesas de leitura estão a 1,0 </a:t>
            </a:r>
            <a:r>
              <a:rPr lang="pt-BR" dirty="0"/>
              <a:t>m. Desejamos usar lâmpadas fluorescentes em luminárias </a:t>
            </a:r>
            <a:r>
              <a:rPr lang="pt-BR" dirty="0" smtClean="0"/>
              <a:t>TMS 500, </a:t>
            </a:r>
            <a:r>
              <a:rPr lang="pt-BR" dirty="0"/>
              <a:t>com </a:t>
            </a:r>
            <a:r>
              <a:rPr lang="pt-BR" dirty="0" smtClean="0"/>
              <a:t>2 lâmpada </a:t>
            </a:r>
            <a:r>
              <a:rPr lang="pt-BR" dirty="0"/>
              <a:t>de </a:t>
            </a:r>
            <a:r>
              <a:rPr lang="pt-BR" dirty="0" smtClean="0"/>
              <a:t>32 </a:t>
            </a:r>
            <a:r>
              <a:rPr lang="pt-BR" dirty="0"/>
              <a:t>watts – 127 </a:t>
            </a:r>
            <a:r>
              <a:rPr lang="pt-BR" dirty="0" smtClean="0"/>
              <a:t>volts cada, 2000 </a:t>
            </a:r>
            <a:r>
              <a:rPr lang="pt-BR" dirty="0"/>
              <a:t>lumens. Suponha teto </a:t>
            </a:r>
            <a:r>
              <a:rPr lang="pt-BR" dirty="0" smtClean="0"/>
              <a:t>branco, </a:t>
            </a:r>
            <a:r>
              <a:rPr lang="pt-BR" dirty="0"/>
              <a:t>parede </a:t>
            </a:r>
            <a:r>
              <a:rPr lang="pt-BR" dirty="0" smtClean="0"/>
              <a:t>clara </a:t>
            </a:r>
            <a:r>
              <a:rPr lang="pt-BR" dirty="0"/>
              <a:t>e </a:t>
            </a:r>
            <a:r>
              <a:rPr lang="pt-BR" dirty="0" smtClean="0"/>
              <a:t>piso escuro, luminárias a 0,5 m do teto, </a:t>
            </a:r>
            <a:r>
              <a:rPr lang="pt-BR" dirty="0"/>
              <a:t>ambiente </a:t>
            </a:r>
            <a:r>
              <a:rPr lang="pt-BR" dirty="0" smtClean="0"/>
              <a:t>muito limpo (fator de </a:t>
            </a:r>
            <a:r>
              <a:rPr lang="pt-BR" dirty="0" err="1" smtClean="0"/>
              <a:t>manut</a:t>
            </a:r>
            <a:r>
              <a:rPr lang="pt-BR" dirty="0" smtClean="0"/>
              <a:t>. 0.8). </a:t>
            </a:r>
            <a:r>
              <a:rPr lang="pt-BR" dirty="0"/>
              <a:t>Calcule o número de </a:t>
            </a:r>
            <a:r>
              <a:rPr lang="pt-BR" dirty="0" smtClean="0"/>
              <a:t>luminárias e sua distribuição.</a:t>
            </a:r>
            <a:endParaRPr lang="pt-BR" dirty="0"/>
          </a:p>
          <a:p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3982858"/>
            <a:ext cx="8654779" cy="1001266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4669" y="1101239"/>
            <a:ext cx="4903938" cy="1043391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9064" y="60303"/>
            <a:ext cx="4779333" cy="125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469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Métodos de Cálculo para Projetos de Iluminação</a:t>
            </a:r>
          </a:p>
          <a:p>
            <a:pPr lvl="1"/>
            <a:r>
              <a:rPr lang="pt-BR" i="1" dirty="0"/>
              <a:t>Método dos lumens</a:t>
            </a:r>
          </a:p>
          <a:p>
            <a:pPr lvl="1"/>
            <a:r>
              <a:rPr lang="pt-BR" i="1" dirty="0"/>
              <a:t>Método do ponto a ponto</a:t>
            </a:r>
          </a:p>
          <a:p>
            <a:r>
              <a:rPr lang="pt-BR" dirty="0" smtClean="0"/>
              <a:t>Softwares abertos</a:t>
            </a:r>
          </a:p>
          <a:p>
            <a:pPr lvl="1"/>
            <a:r>
              <a:rPr lang="pt-BR" dirty="0" err="1" smtClean="0"/>
              <a:t>DIALux</a:t>
            </a:r>
            <a:endParaRPr lang="pt-BR" dirty="0" smtClean="0"/>
          </a:p>
          <a:p>
            <a:pPr lvl="1"/>
            <a:r>
              <a:rPr lang="pt-BR" dirty="0" smtClean="0"/>
              <a:t>CALCULUX</a:t>
            </a:r>
            <a:endParaRPr lang="pt-BR" dirty="0"/>
          </a:p>
          <a:p>
            <a:r>
              <a:rPr lang="pt-BR" dirty="0" smtClean="0"/>
              <a:t>Capítulo 13 do livro Instalações Elétricas (CREDER, 2016)</a:t>
            </a:r>
          </a:p>
          <a:p>
            <a:pPr lvl="1"/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575011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Definições para projeto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Área de Tarefa </a:t>
            </a:r>
            <a:r>
              <a:rPr lang="pt-BR" dirty="0" smtClean="0"/>
              <a:t>– área parcial em um local de trabalho no qual a tarefa visual está localizada</a:t>
            </a:r>
            <a:endParaRPr lang="pt-BR" b="1" dirty="0" smtClean="0"/>
          </a:p>
          <a:p>
            <a:r>
              <a:rPr lang="pt-BR" b="1" dirty="0" smtClean="0"/>
              <a:t>Entorno imediato </a:t>
            </a:r>
            <a:r>
              <a:rPr lang="pt-BR" dirty="0" smtClean="0"/>
              <a:t>– uma zona de no mínimo 0,5 m de largura ao redor da área da tarefa dentro do campo de visão</a:t>
            </a:r>
            <a:endParaRPr lang="pt-BR" b="1" dirty="0" smtClean="0"/>
          </a:p>
          <a:p>
            <a:r>
              <a:rPr lang="pt-BR" b="1" dirty="0" err="1" smtClean="0"/>
              <a:t>Iluminância</a:t>
            </a:r>
            <a:r>
              <a:rPr lang="pt-BR" b="1" dirty="0" smtClean="0"/>
              <a:t> mantida (</a:t>
            </a:r>
            <a:r>
              <a:rPr lang="pt-BR" b="1" i="1" dirty="0" smtClean="0"/>
              <a:t>E</a:t>
            </a:r>
            <a:r>
              <a:rPr lang="pt-BR" sz="1200" b="1" i="1" dirty="0" smtClean="0"/>
              <a:t>m</a:t>
            </a:r>
            <a:r>
              <a:rPr lang="pt-BR" b="1" dirty="0" smtClean="0"/>
              <a:t>)</a:t>
            </a:r>
            <a:r>
              <a:rPr lang="pt-BR" dirty="0"/>
              <a:t> </a:t>
            </a:r>
            <a:r>
              <a:rPr lang="pt-BR" dirty="0" smtClean="0"/>
              <a:t>– Valor abaixo do qual não convém que a </a:t>
            </a:r>
            <a:r>
              <a:rPr lang="pt-BR" dirty="0" err="1" smtClean="0"/>
              <a:t>iluminância</a:t>
            </a:r>
            <a:r>
              <a:rPr lang="pt-BR" dirty="0" smtClean="0"/>
              <a:t> média seja reduzida</a:t>
            </a:r>
            <a:endParaRPr lang="pt-BR" b="1" dirty="0" smtClean="0"/>
          </a:p>
          <a:p>
            <a:r>
              <a:rPr lang="pt-BR" b="1" dirty="0" smtClean="0"/>
              <a:t>Plano de trabalho </a:t>
            </a:r>
            <a:r>
              <a:rPr lang="pt-BR" dirty="0" smtClean="0"/>
              <a:t>– superfície de referência definida como o plano no qual o trabalho é realizado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2359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Critérios para projetos de iluminação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Iluminação do ambiente</a:t>
            </a:r>
          </a:p>
          <a:p>
            <a:pPr lvl="1"/>
            <a:r>
              <a:rPr lang="pt-BR" dirty="0" smtClean="0"/>
              <a:t>Deve-se garantir conforto visual</a:t>
            </a:r>
          </a:p>
          <a:p>
            <a:pPr lvl="1"/>
            <a:r>
              <a:rPr lang="pt-BR" dirty="0" smtClean="0"/>
              <a:t>Assegurar também a realização de tarefas durante longos períodos</a:t>
            </a:r>
          </a:p>
          <a:p>
            <a:r>
              <a:rPr lang="pt-BR" dirty="0" smtClean="0"/>
              <a:t>Então devemos:</a:t>
            </a:r>
          </a:p>
          <a:p>
            <a:r>
              <a:rPr lang="pt-BR" dirty="0" smtClean="0"/>
              <a:t>Escolher adequadamente (</a:t>
            </a:r>
            <a:r>
              <a:rPr lang="pt-BR" i="1" dirty="0" smtClean="0"/>
              <a:t>Em</a:t>
            </a:r>
            <a:r>
              <a:rPr lang="pt-BR" dirty="0" smtClean="0"/>
              <a:t>)</a:t>
            </a:r>
          </a:p>
          <a:p>
            <a:r>
              <a:rPr lang="pt-BR" dirty="0" smtClean="0"/>
              <a:t>Distribuição adequada</a:t>
            </a:r>
          </a:p>
          <a:p>
            <a:r>
              <a:rPr lang="pt-BR" dirty="0" smtClean="0"/>
              <a:t>Limitar o ofuscamento</a:t>
            </a:r>
          </a:p>
          <a:p>
            <a:r>
              <a:rPr lang="pt-BR" dirty="0" smtClean="0"/>
              <a:t>Avaliar manutenção</a:t>
            </a:r>
          </a:p>
          <a:p>
            <a:r>
              <a:rPr lang="pt-BR" dirty="0" smtClean="0"/>
              <a:t>Avaliar a luz natural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65467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Critérios para projetos de iluminação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3" y="1485228"/>
            <a:ext cx="9132375" cy="3267075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2" y="4752303"/>
            <a:ext cx="9192414" cy="118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673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Critérios para projetos de iluminação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789827"/>
            <a:ext cx="9108409" cy="456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12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dos Lumens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989" y="2683284"/>
            <a:ext cx="3903850" cy="1401382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668" y="4607361"/>
            <a:ext cx="5797681" cy="1434001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9348" y="4726546"/>
            <a:ext cx="5652198" cy="131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355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dos Lumens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Determinação do índice do Local</a:t>
            </a:r>
            <a:endParaRPr lang="pt-BR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1066" y="3050818"/>
            <a:ext cx="2224781" cy="1237848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692" y="4766772"/>
            <a:ext cx="10517785" cy="150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182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Determinação do Coeficiente de Utilização (</a:t>
            </a:r>
            <a:r>
              <a:rPr lang="pt-BR" i="1" dirty="0" smtClean="0"/>
              <a:t>u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Depende do índice do local</a:t>
            </a:r>
          </a:p>
          <a:p>
            <a:pPr lvl="1"/>
            <a:r>
              <a:rPr lang="pt-BR" dirty="0"/>
              <a:t>Dependência das dimensões do local</a:t>
            </a:r>
          </a:p>
          <a:p>
            <a:endParaRPr lang="pt-BR" dirty="0"/>
          </a:p>
          <a:p>
            <a:r>
              <a:rPr lang="pt-BR" dirty="0" smtClean="0"/>
              <a:t>Apoiado nos índices de reflexão do ambiente (teto, parede e piso)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503" y="3873253"/>
            <a:ext cx="7923499" cy="2604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08652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285</TotalTime>
  <Words>519</Words>
  <Application>Microsoft Office PowerPoint</Application>
  <PresentationFormat>Widescreen</PresentationFormat>
  <Paragraphs>48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Facetado</vt:lpstr>
      <vt:lpstr>Método dos Lúmens</vt:lpstr>
      <vt:lpstr>Introdução</vt:lpstr>
      <vt:lpstr>Definições para projeto</vt:lpstr>
      <vt:lpstr>Critérios para projetos de iluminação</vt:lpstr>
      <vt:lpstr>Critérios para projetos de iluminação</vt:lpstr>
      <vt:lpstr>Critérios para projetos de iluminação</vt:lpstr>
      <vt:lpstr>Método dos Lumens</vt:lpstr>
      <vt:lpstr>Método dos Lumens</vt:lpstr>
      <vt:lpstr>Determinação do Coeficiente de Utilização (u)</vt:lpstr>
      <vt:lpstr>Determinação do Fator de Manutenção</vt:lpstr>
      <vt:lpstr>Espaçamento entre Luminárias</vt:lpstr>
      <vt:lpstr>Espaçamento entre as luminárias</vt:lpstr>
      <vt:lpstr>Exercício</vt:lpstr>
      <vt:lpstr>Exercício</vt:lpstr>
      <vt:lpstr>Exercício</vt:lpstr>
      <vt:lpstr>Exercício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Método dos Lúmens</dc:title>
  <dc:creator>Windows User</dc:creator>
  <cp:lastModifiedBy>Windows User</cp:lastModifiedBy>
  <cp:revision>19</cp:revision>
  <dcterms:created xsi:type="dcterms:W3CDTF">2022-02-24T16:44:36Z</dcterms:created>
  <dcterms:modified xsi:type="dcterms:W3CDTF">2022-02-24T21:29:40Z</dcterms:modified>
</cp:coreProperties>
</file>