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4" r:id="rId8"/>
    <p:sldId id="265" r:id="rId9"/>
    <p:sldId id="263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2" r:id="rId26"/>
    <p:sldId id="284" r:id="rId27"/>
    <p:sldId id="281" r:id="rId28"/>
    <p:sldId id="261" r:id="rId2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2/23/2022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2/23/2022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2/23/2022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2/23/2022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2/23/2022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2/23/2022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Fundamentos de Estatísticas e Incertezas de Medidas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José Jorge de Oliveira Neto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1279" y="4932608"/>
            <a:ext cx="2153068" cy="1050277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3374265" y="5147732"/>
            <a:ext cx="48939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Faculdade de Tecnologia e Ciências da Bahia</a:t>
            </a:r>
          </a:p>
          <a:p>
            <a:pPr algn="ctr"/>
            <a:r>
              <a:rPr lang="pt-BR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Alagoinhas - BA</a:t>
            </a:r>
            <a:endParaRPr lang="pt-BR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70575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Mediana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Valor médio do conjunto de dados ordenados em ordem de grandeza</a:t>
            </a:r>
          </a:p>
          <a:p>
            <a:pPr lvl="1"/>
            <a:r>
              <a:rPr lang="pt-BR" dirty="0" smtClean="0"/>
              <a:t>Neste caso, média aritmética dos valores centrais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0708" y="4468969"/>
            <a:ext cx="2561233" cy="1326353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53182" y="3369272"/>
            <a:ext cx="1439269" cy="702082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65171" y="3332925"/>
            <a:ext cx="2618666" cy="890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89820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Moda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Valor mais frequente no conjunto de dados.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0517" y="3031694"/>
            <a:ext cx="4436718" cy="1069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49717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Moda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Valor mais frequente no conjunto de dados.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0517" y="3031694"/>
            <a:ext cx="4436718" cy="1069281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1897" y="1270000"/>
            <a:ext cx="3683022" cy="5408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78464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Vale destacar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2160589"/>
            <a:ext cx="5370489" cy="3880773"/>
          </a:xfrm>
        </p:spPr>
        <p:txBody>
          <a:bodyPr/>
          <a:lstStyle/>
          <a:p>
            <a:r>
              <a:rPr lang="pt-BR" dirty="0" smtClean="0"/>
              <a:t>Média – dados simétricos</a:t>
            </a:r>
          </a:p>
          <a:p>
            <a:r>
              <a:rPr lang="pt-BR" dirty="0" smtClean="0"/>
              <a:t>Mediana – assimétricos (valores desconhecidos ou </a:t>
            </a:r>
            <a:r>
              <a:rPr lang="pt-BR" dirty="0" err="1" smtClean="0"/>
              <a:t>outliers</a:t>
            </a:r>
            <a:r>
              <a:rPr lang="pt-BR" dirty="0" smtClean="0"/>
              <a:t>)</a:t>
            </a:r>
          </a:p>
          <a:p>
            <a:r>
              <a:rPr lang="pt-BR" dirty="0" smtClean="0"/>
              <a:t>Moda – causa </a:t>
            </a:r>
            <a:r>
              <a:rPr lang="pt-BR" dirty="0" err="1" smtClean="0"/>
              <a:t>frequênte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76612" y="1585039"/>
            <a:ext cx="4767397" cy="4661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61690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Média Geométrica e Média Harmônica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Média geométrica – dados assimétricos</a:t>
            </a:r>
          </a:p>
          <a:p>
            <a:pPr lvl="1"/>
            <a:r>
              <a:rPr lang="pt-BR" dirty="0" smtClean="0"/>
              <a:t>Estudos da área de biológicas</a:t>
            </a:r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r>
              <a:rPr lang="pt-BR" dirty="0" smtClean="0"/>
              <a:t>Vamos a um exemplo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8740" y="3052293"/>
            <a:ext cx="3636041" cy="670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12950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Exercício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Calcular a média aritmética e geométrica do experimento abaixo. (Para Utilizar): </a:t>
            </a:r>
            <a:r>
              <a:rPr lang="pt-B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R:198 e 128</a:t>
            </a:r>
            <a:endParaRPr lang="pt-BR" dirty="0" smtClean="0"/>
          </a:p>
          <a:p>
            <a:pPr marL="0" indent="0">
              <a:buNone/>
            </a:pP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5250" y="3263551"/>
            <a:ext cx="4608423" cy="2428910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48005" y="3263551"/>
            <a:ext cx="3074984" cy="2428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85993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Exercício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3858" y="2263620"/>
            <a:ext cx="3950125" cy="2750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16071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Média Harmônica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Dados envolvendo razões</a:t>
            </a:r>
          </a:p>
          <a:p>
            <a:pPr lvl="1"/>
            <a:r>
              <a:rPr lang="pt-BR" i="1" dirty="0" smtClean="0"/>
              <a:t>Metros por segundo</a:t>
            </a:r>
          </a:p>
          <a:p>
            <a:pPr lvl="1"/>
            <a:r>
              <a:rPr lang="pt-BR" i="1" dirty="0" smtClean="0"/>
              <a:t>Pode ser atribuída </a:t>
            </a:r>
            <a:r>
              <a:rPr lang="pt-BR" i="1" dirty="0" err="1" smtClean="0"/>
              <a:t>poderações</a:t>
            </a:r>
            <a:r>
              <a:rPr lang="pt-BR" i="1" dirty="0" smtClean="0"/>
              <a:t> </a:t>
            </a:r>
            <a:r>
              <a:rPr lang="pt-BR" i="1" dirty="0" smtClean="0">
                <a:latin typeface="Symbol" panose="05050102010706020507" pitchFamily="18" charset="2"/>
              </a:rPr>
              <a:t>w</a:t>
            </a:r>
          </a:p>
          <a:p>
            <a:pPr lvl="1"/>
            <a:endParaRPr lang="pt-BR" i="1" dirty="0"/>
          </a:p>
          <a:p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4" y="3565301"/>
            <a:ext cx="4453463" cy="1534732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4877" y="3600224"/>
            <a:ext cx="3912762" cy="1610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85829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Exercício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Determine a média aritmética e harmônica. </a:t>
            </a:r>
            <a:r>
              <a:rPr lang="pt-B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R 1,97 e 1,93 m/s²</a:t>
            </a:r>
            <a:endParaRPr lang="pt-BR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5394" y="2852268"/>
            <a:ext cx="5976553" cy="2492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93530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Vale ressaltar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 relação entre MA, MG e MH pode ser dada por:</a:t>
            </a:r>
          </a:p>
          <a:p>
            <a:endParaRPr lang="pt-BR" dirty="0"/>
          </a:p>
          <a:p>
            <a:endParaRPr lang="pt-BR" dirty="0" smtClean="0"/>
          </a:p>
          <a:p>
            <a:r>
              <a:rPr lang="pt-BR" dirty="0" smtClean="0"/>
              <a:t>Existem variadas medidas de tendência central</a:t>
            </a:r>
          </a:p>
          <a:p>
            <a:r>
              <a:rPr lang="pt-BR" dirty="0" smtClean="0"/>
              <a:t>Todas são corretas quando usadas de forma adequada</a:t>
            </a:r>
          </a:p>
          <a:p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82603" y="2570754"/>
            <a:ext cx="2959909" cy="833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45739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Introdução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Determinar experimentalmente uma grandeza física</a:t>
            </a:r>
          </a:p>
          <a:p>
            <a:r>
              <a:rPr lang="pt-BR" dirty="0" smtClean="0"/>
              <a:t>Incertezas auxiliam na terminação do valor</a:t>
            </a:r>
          </a:p>
          <a:p>
            <a:pPr lvl="1"/>
            <a:r>
              <a:rPr lang="pt-BR" dirty="0"/>
              <a:t>Baseada em probabilidades</a:t>
            </a:r>
          </a:p>
          <a:p>
            <a:r>
              <a:rPr lang="pt-BR" dirty="0" smtClean="0"/>
              <a:t>Avaliam o quão inexato pode ser meu resultado</a:t>
            </a:r>
            <a:endParaRPr lang="pt-BR" dirty="0"/>
          </a:p>
          <a:p>
            <a:endParaRPr lang="pt-BR" dirty="0" smtClean="0"/>
          </a:p>
        </p:txBody>
      </p:sp>
      <p:pic>
        <p:nvPicPr>
          <p:cNvPr id="1026" name="Picture 2" descr="Introdução ao matplotli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8325" y="3702077"/>
            <a:ext cx="3786573" cy="28399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485479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Raiz quadrática média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Muito comum na engenharia, física e biomedicina</a:t>
            </a:r>
          </a:p>
          <a:p>
            <a:r>
              <a:rPr lang="pt-BR" dirty="0" smtClean="0"/>
              <a:t>Popularmente conhecido como valor </a:t>
            </a:r>
            <a:r>
              <a:rPr lang="pt-BR" dirty="0" err="1" smtClean="0"/>
              <a:t>rms</a:t>
            </a:r>
            <a:r>
              <a:rPr lang="pt-BR" dirty="0" smtClean="0"/>
              <a:t> (</a:t>
            </a:r>
            <a:r>
              <a:rPr lang="pt-BR" i="1" dirty="0" smtClean="0"/>
              <a:t>root </a:t>
            </a:r>
            <a:r>
              <a:rPr lang="pt-BR" i="1" dirty="0" err="1" smtClean="0"/>
              <a:t>mean</a:t>
            </a:r>
            <a:r>
              <a:rPr lang="pt-BR" i="1" dirty="0" smtClean="0"/>
              <a:t> </a:t>
            </a:r>
            <a:r>
              <a:rPr lang="pt-BR" i="1" dirty="0" err="1" smtClean="0"/>
              <a:t>square</a:t>
            </a:r>
            <a:r>
              <a:rPr lang="pt-BR" i="1" dirty="0" smtClean="0"/>
              <a:t>)</a:t>
            </a:r>
            <a:endParaRPr lang="pt-BR" dirty="0" smtClean="0"/>
          </a:p>
          <a:p>
            <a:r>
              <a:rPr lang="pt-BR" dirty="0" smtClean="0"/>
              <a:t>Vamos considerar a figura a seguir como saída de um gerador de funções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92602" y="3467167"/>
            <a:ext cx="3773370" cy="2579139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965915" y="3953814"/>
            <a:ext cx="47266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 média é a área da forma de onda da função dividida pela área</a:t>
            </a: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62565" y="4776795"/>
            <a:ext cx="2329131" cy="1138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38485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Raiz quadrática média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Mas e se a onda for senoidal?</a:t>
            </a:r>
          </a:p>
          <a:p>
            <a:r>
              <a:rPr lang="pt-BR" dirty="0" smtClean="0"/>
              <a:t>Valor eficaz</a:t>
            </a:r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r>
              <a:rPr lang="pt-BR" dirty="0" smtClean="0"/>
              <a:t>Vamos calcular?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12660" y="2160589"/>
            <a:ext cx="4157863" cy="2987811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67419" y="3071984"/>
            <a:ext cx="3190947" cy="1016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038076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Medidas de Dispersão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Todas medições ocorrem variações</a:t>
            </a:r>
          </a:p>
          <a:p>
            <a:pPr lvl="1"/>
            <a:r>
              <a:rPr lang="pt-BR" dirty="0" smtClean="0"/>
              <a:t>Inúmeras fontes de incerteza</a:t>
            </a:r>
            <a:endParaRPr lang="pt-BR" dirty="0"/>
          </a:p>
          <a:p>
            <a:r>
              <a:rPr lang="pt-BR" dirty="0" smtClean="0"/>
              <a:t>A variância pode ser calculada por:</a:t>
            </a:r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r>
              <a:rPr lang="pt-BR" dirty="0" smtClean="0"/>
              <a:t>Enquanto que o desvio padrão: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05013" y="3294157"/>
            <a:ext cx="2341309" cy="1290722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36901" y="4980829"/>
            <a:ext cx="2371326" cy="1290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985283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Medidas de Dispersão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Para amostras pequenas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23280" y="2631368"/>
            <a:ext cx="1959333" cy="2743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038171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Exercício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Suponha um processo de medição da massa de um lote de capacitores. São avaliados 30 componentes. Determine qual é a massa da especificação do componente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7709" y="3588442"/>
            <a:ext cx="5666617" cy="1910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465188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Exercício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Suponha um processo de medição da massa de um lote de capacitores. São avaliados 30 componentes. Determine qual é a massa da especificação do componente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7709" y="3588442"/>
            <a:ext cx="5666617" cy="1910836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64510" y="3143131"/>
            <a:ext cx="3252989" cy="2447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827873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Exercício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Calcule a MA, media, moda </a:t>
            </a:r>
            <a:r>
              <a:rPr lang="pt-BR" dirty="0"/>
              <a:t>do conjunto de dados anterior</a:t>
            </a:r>
            <a:endParaRPr lang="pt-BR" dirty="0" smtClean="0"/>
          </a:p>
          <a:p>
            <a:r>
              <a:rPr lang="pt-BR" dirty="0" smtClean="0"/>
              <a:t>MG e MH dos quatros primeiros valores do conjunto de dados anterior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7792399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Avaliação de Incertezas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Tipo A  - método de avaliação estatísticos. Desvio padrão experimental da média</a:t>
            </a:r>
          </a:p>
          <a:p>
            <a:r>
              <a:rPr lang="pt-BR" dirty="0" smtClean="0"/>
              <a:t>Tipo B – baseada em outro método não estatístico.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0445154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Referências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BALBINOT, Alexandre; BRUSAMARELLO, </a:t>
            </a:r>
            <a:r>
              <a:rPr lang="pt-BR" dirty="0" err="1"/>
              <a:t>Valner</a:t>
            </a:r>
            <a:r>
              <a:rPr lang="pt-BR" dirty="0"/>
              <a:t> João. </a:t>
            </a:r>
            <a:r>
              <a:rPr lang="pt-BR" b="1" dirty="0"/>
              <a:t>Instrumentação </a:t>
            </a:r>
            <a:r>
              <a:rPr lang="pt-BR" b="1" dirty="0" smtClean="0"/>
              <a:t>e Fundamentos </a:t>
            </a:r>
            <a:r>
              <a:rPr lang="pt-BR" b="1" dirty="0"/>
              <a:t>de Medidas</a:t>
            </a:r>
            <a:r>
              <a:rPr lang="pt-BR" dirty="0"/>
              <a:t>, vol. 01. 2. ed. LTC, 2010. ISBN-13: 9788521617549.</a:t>
            </a:r>
          </a:p>
        </p:txBody>
      </p:sp>
    </p:spTree>
    <p:extLst>
      <p:ext uri="{BB962C8B-B14F-4D97-AF65-F5344CB8AC3E}">
        <p14:creationId xmlns:p14="http://schemas.microsoft.com/office/powerpoint/2010/main" val="17271291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Introdução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2160589"/>
            <a:ext cx="7436356" cy="3880773"/>
          </a:xfrm>
        </p:spPr>
        <p:txBody>
          <a:bodyPr/>
          <a:lstStyle/>
          <a:p>
            <a:r>
              <a:rPr lang="pt-BR" b="1" dirty="0" smtClean="0"/>
              <a:t>Incerteza-padrão </a:t>
            </a:r>
            <a:r>
              <a:rPr lang="pt-BR" dirty="0" smtClean="0"/>
              <a:t>– especifica a dispersão das medidas em torno da melhor estimativa</a:t>
            </a:r>
            <a:endParaRPr lang="pt-BR" b="1" dirty="0" smtClean="0"/>
          </a:p>
          <a:p>
            <a:pPr lvl="1"/>
            <a:r>
              <a:rPr lang="pt-BR" i="1" dirty="0" smtClean="0"/>
              <a:t>Desvio padrão</a:t>
            </a:r>
            <a:endParaRPr lang="pt-BR" i="1" dirty="0"/>
          </a:p>
          <a:p>
            <a:r>
              <a:rPr lang="pt-BR" dirty="0" smtClean="0"/>
              <a:t>Inúmeras fontes possíveis</a:t>
            </a:r>
          </a:p>
          <a:p>
            <a:pPr lvl="1"/>
            <a:r>
              <a:rPr lang="pt-BR" dirty="0" smtClean="0"/>
              <a:t>Amostragem não representativa, definição incompleta do mensurando, conhecimento incorreto das influências ambientais, medição incorreta, resolução finita, valores inexatos de referências, entre outros</a:t>
            </a:r>
            <a:endParaRPr lang="pt-BR" dirty="0"/>
          </a:p>
          <a:p>
            <a:r>
              <a:rPr lang="pt-BR" dirty="0" smtClean="0"/>
              <a:t>Objetivo desta aula é compreender o significado de parâmetros de tendência, dispersão, assim como ferramentas matemáticas para sua compreensão</a:t>
            </a:r>
          </a:p>
        </p:txBody>
      </p:sp>
      <p:pic>
        <p:nvPicPr>
          <p:cNvPr id="2050" name="Picture 2" descr="Diagrama de Dispersão: O que é e como criar? – Novidá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3690" y="2291205"/>
            <a:ext cx="3591709" cy="2641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42553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Medidas e Tendência Central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b="1" dirty="0" smtClean="0"/>
              <a:t>Média</a:t>
            </a:r>
          </a:p>
          <a:p>
            <a:r>
              <a:rPr lang="pt-BR" b="1" dirty="0" smtClean="0"/>
              <a:t>Mediana</a:t>
            </a:r>
          </a:p>
          <a:p>
            <a:r>
              <a:rPr lang="pt-BR" b="1" dirty="0" smtClean="0"/>
              <a:t>Moda</a:t>
            </a:r>
          </a:p>
          <a:p>
            <a:r>
              <a:rPr lang="pt-BR" b="1" dirty="0" smtClean="0"/>
              <a:t>Média geométrica e harmônica</a:t>
            </a:r>
          </a:p>
          <a:p>
            <a:r>
              <a:rPr lang="pt-BR" b="1" dirty="0" smtClean="0"/>
              <a:t>Raiz média quadrática (</a:t>
            </a:r>
            <a:r>
              <a:rPr lang="pt-BR" b="1" i="1" dirty="0" smtClean="0"/>
              <a:t>root </a:t>
            </a:r>
            <a:r>
              <a:rPr lang="pt-BR" b="1" i="1" dirty="0" err="1" smtClean="0"/>
              <a:t>mean</a:t>
            </a:r>
            <a:r>
              <a:rPr lang="pt-BR" b="1" i="1" dirty="0" smtClean="0"/>
              <a:t> </a:t>
            </a:r>
            <a:r>
              <a:rPr lang="pt-BR" b="1" i="1" dirty="0" err="1" smtClean="0"/>
              <a:t>square</a:t>
            </a:r>
            <a:r>
              <a:rPr lang="pt-BR" b="1" i="1" dirty="0" smtClean="0"/>
              <a:t>)</a:t>
            </a:r>
            <a:endParaRPr lang="pt-BR" b="1" dirty="0"/>
          </a:p>
        </p:txBody>
      </p:sp>
      <p:pic>
        <p:nvPicPr>
          <p:cNvPr id="3074" name="Picture 2" descr="Média, Moda e Mediana - Matemática Enem | Educa Mais Brasi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0471" y="1609859"/>
            <a:ext cx="2921572" cy="4869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71624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Média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Diferentes Tipos</a:t>
            </a:r>
          </a:p>
          <a:p>
            <a:r>
              <a:rPr lang="pt-BR" dirty="0" smtClean="0"/>
              <a:t>Avalia-se a mais conveniente para cada resultado</a:t>
            </a:r>
          </a:p>
          <a:p>
            <a:r>
              <a:rPr lang="pt-BR" dirty="0" smtClean="0"/>
              <a:t>Segundo BALBINOT, a definição simplificada de média é: “O termo que caracteriza o valor mais típico ou o valor mais esperado em uma dada coleção de dados ou eventos”</a:t>
            </a:r>
          </a:p>
          <a:p>
            <a:r>
              <a:rPr lang="pt-BR" dirty="0" smtClean="0"/>
              <a:t>Média Aritmética, mediana ou moda são as mais comuns</a:t>
            </a:r>
          </a:p>
          <a:p>
            <a:r>
              <a:rPr lang="pt-BR" dirty="0" smtClean="0"/>
              <a:t>Aritmética é a soma de todos os valores de um dado ensaio ou coleção de dados e dividida pelo número total de dados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020636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Média Aritmética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3240848"/>
            <a:ext cx="8596668" cy="2800514"/>
          </a:xfrm>
        </p:spPr>
        <p:txBody>
          <a:bodyPr/>
          <a:lstStyle/>
          <a:p>
            <a:r>
              <a:rPr lang="pt-BR" dirty="0" smtClean="0"/>
              <a:t>X</a:t>
            </a:r>
            <a:r>
              <a:rPr lang="pt-BR" sz="1200" dirty="0" smtClean="0"/>
              <a:t>i </a:t>
            </a:r>
            <a:r>
              <a:rPr lang="pt-BR" dirty="0" smtClean="0"/>
              <a:t>é o i-</a:t>
            </a:r>
            <a:r>
              <a:rPr lang="pt-BR" dirty="0" err="1" smtClean="0"/>
              <a:t>ésimo</a:t>
            </a:r>
            <a:r>
              <a:rPr lang="pt-BR" dirty="0" smtClean="0"/>
              <a:t> valor, n é a quantidade de valores e 	é a média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5925" y="1726346"/>
            <a:ext cx="4999485" cy="1514502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16014" y="3188006"/>
            <a:ext cx="303728" cy="474575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54860" y="4210317"/>
            <a:ext cx="3920550" cy="2099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59116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Exercício Exemplo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Calcular a média dos valores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4759" y="2781837"/>
            <a:ext cx="4436718" cy="1069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61403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Exercício Exemplo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Calcular a média dos valores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4759" y="2781837"/>
            <a:ext cx="4436718" cy="1069281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7334" y="4246050"/>
            <a:ext cx="5826497" cy="1278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13401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Mediana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Valor médio do conjunto de dados ordenados em ordem de grandeza</a:t>
            </a:r>
          </a:p>
          <a:p>
            <a:pPr lvl="1"/>
            <a:r>
              <a:rPr lang="pt-BR" dirty="0" smtClean="0"/>
              <a:t>Neste caso, média aritmética dos valores centrais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0708" y="4468969"/>
            <a:ext cx="2561233" cy="1326353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53182" y="3369272"/>
            <a:ext cx="1439269" cy="702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232994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do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307</TotalTime>
  <Words>639</Words>
  <Application>Microsoft Office PowerPoint</Application>
  <PresentationFormat>Widescreen</PresentationFormat>
  <Paragraphs>103</Paragraphs>
  <Slides>28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28</vt:i4>
      </vt:variant>
    </vt:vector>
  </HeadingPairs>
  <TitlesOfParts>
    <vt:vector size="33" baseType="lpstr">
      <vt:lpstr>Arial</vt:lpstr>
      <vt:lpstr>Symbol</vt:lpstr>
      <vt:lpstr>Trebuchet MS</vt:lpstr>
      <vt:lpstr>Wingdings 3</vt:lpstr>
      <vt:lpstr>Facetado</vt:lpstr>
      <vt:lpstr>Fundamentos de Estatísticas e Incertezas de Medidas</vt:lpstr>
      <vt:lpstr>Introdução</vt:lpstr>
      <vt:lpstr>Introdução</vt:lpstr>
      <vt:lpstr>Medidas e Tendência Central</vt:lpstr>
      <vt:lpstr>Média</vt:lpstr>
      <vt:lpstr>Média Aritmética</vt:lpstr>
      <vt:lpstr>Exercício Exemplo</vt:lpstr>
      <vt:lpstr>Exercício Exemplo</vt:lpstr>
      <vt:lpstr>Mediana</vt:lpstr>
      <vt:lpstr>Mediana</vt:lpstr>
      <vt:lpstr>Moda</vt:lpstr>
      <vt:lpstr>Moda</vt:lpstr>
      <vt:lpstr>Vale destacar</vt:lpstr>
      <vt:lpstr>Média Geométrica e Média Harmônica</vt:lpstr>
      <vt:lpstr>Exercício </vt:lpstr>
      <vt:lpstr>Exercício</vt:lpstr>
      <vt:lpstr>Média Harmônica</vt:lpstr>
      <vt:lpstr>Exercício</vt:lpstr>
      <vt:lpstr>Vale ressaltar</vt:lpstr>
      <vt:lpstr>Raiz quadrática média</vt:lpstr>
      <vt:lpstr>Raiz quadrática média</vt:lpstr>
      <vt:lpstr>Medidas de Dispersão</vt:lpstr>
      <vt:lpstr>Medidas de Dispersão</vt:lpstr>
      <vt:lpstr>Exercício</vt:lpstr>
      <vt:lpstr>Exercício</vt:lpstr>
      <vt:lpstr>Exercício</vt:lpstr>
      <vt:lpstr>Avaliação de Incertezas</vt:lpstr>
      <vt:lpstr>Referências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Fundamentos de Estatísticas e Incertezas de Medidas</dc:title>
  <dc:creator>Windows User</dc:creator>
  <cp:lastModifiedBy>Windows User</cp:lastModifiedBy>
  <cp:revision>20</cp:revision>
  <dcterms:created xsi:type="dcterms:W3CDTF">2022-02-23T16:12:25Z</dcterms:created>
  <dcterms:modified xsi:type="dcterms:W3CDTF">2022-02-23T21:20:12Z</dcterms:modified>
</cp:coreProperties>
</file>