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3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Análise Econômica em Conservação de Energia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Jorge de Oliveira Neto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279" y="4932608"/>
            <a:ext cx="2153068" cy="105027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74265" y="5147732"/>
            <a:ext cx="4893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Faculdade de Tecnologia e Ciências da Bahia</a:t>
            </a:r>
          </a:p>
          <a:p>
            <a:pPr algn="ctr"/>
            <a:r>
              <a:rPr lang="pt-B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Alagoinhas - BA</a:t>
            </a:r>
            <a:endParaRPr lang="pt-B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409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FRC – Fator de Recuperação de Capital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as anuidades e os intervalos de tempo forem iguais, caracteriza-se uma </a:t>
            </a:r>
            <a:r>
              <a:rPr lang="pt-BR" i="1" dirty="0" smtClean="0"/>
              <a:t>série uniforme – </a:t>
            </a:r>
            <a:r>
              <a:rPr lang="pt-BR" dirty="0" smtClean="0"/>
              <a:t>uma progressão geométrica</a:t>
            </a:r>
            <a:endParaRPr lang="pt-BR" i="1" dirty="0" smtClean="0"/>
          </a:p>
          <a:p>
            <a:r>
              <a:rPr lang="pt-BR" dirty="0" smtClean="0"/>
              <a:t>Dessa forma, poderíamos lançar mão da fórmula de soma dos elementos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Nosso caso particular:</a:t>
            </a:r>
          </a:p>
          <a:p>
            <a:pPr lvl="1"/>
            <a:r>
              <a:rPr lang="pt-BR" dirty="0" smtClean="0"/>
              <a:t>q = 1+i</a:t>
            </a:r>
          </a:p>
          <a:p>
            <a:pPr lvl="1"/>
            <a:r>
              <a:rPr lang="pt-BR" dirty="0" smtClean="0"/>
              <a:t>A1 = A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7668" y="3377455"/>
            <a:ext cx="1995554" cy="97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90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FRC </a:t>
            </a:r>
            <a:r>
              <a:rPr lang="pt-BR" dirty="0"/>
              <a:t>– Fator de Recuperação de Capital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Resulta: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3692424" y="4046995"/>
                <a:ext cx="2154372" cy="870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B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pt-BR" sz="2800" dirty="0"/>
                                <m:t> </m:t>
                              </m:r>
                            </m:e>
                            <m:sup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424" y="4046995"/>
                <a:ext cx="2154372" cy="8706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3692424" y="2923316"/>
                <a:ext cx="2464072" cy="8678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  <m:sSup>
                            <m:sSupPr>
                              <m:ctrlPr>
                                <a:rPr lang="pt-B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pt-BR" sz="2800" dirty="0"/>
                                <m:t> </m:t>
                              </m:r>
                            </m:e>
                            <m:sup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424" y="2923316"/>
                <a:ext cx="2464072" cy="86786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5806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FRC </a:t>
            </a:r>
            <a:r>
              <a:rPr lang="pt-BR" dirty="0"/>
              <a:t>– Fator de Recuperação de Capital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relação importante dessa expressão, podemos extrair o FRC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971207" y="3386956"/>
                <a:ext cx="4506490" cy="9471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𝐹𝑅𝐶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p>
                            <m:sSupPr>
                              <m:ctrlPr>
                                <a:rPr lang="pt-B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pt-BR" sz="2800" dirty="0"/>
                                <m:t> </m:t>
                              </m:r>
                            </m:e>
                            <m:sup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pt-B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207" y="3386956"/>
                <a:ext cx="4506490" cy="94711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3736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 de Valor Presente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Invertendo, encontramos o fator de valor presente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2971207" y="3386956"/>
                <a:ext cx="4531562" cy="9471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𝐹𝑉𝑃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B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pt-BR" sz="2800" dirty="0"/>
                                <m:t> </m:t>
                              </m:r>
                            </m:e>
                            <m:sup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p>
                            <m:sSupPr>
                              <m:ctrlPr>
                                <a:rPr lang="pt-B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pt-B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207" y="3386956"/>
                <a:ext cx="4531562" cy="94711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068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Critérios para tomada de decisão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Utilizam as expressões anteriores</a:t>
            </a:r>
          </a:p>
          <a:p>
            <a:r>
              <a:rPr lang="pt-BR" dirty="0" smtClean="0"/>
              <a:t>Os métodos:</a:t>
            </a:r>
          </a:p>
          <a:p>
            <a:r>
              <a:rPr lang="pt-BR" dirty="0" smtClean="0"/>
              <a:t>Do Valor Presente Líquido</a:t>
            </a:r>
          </a:p>
          <a:p>
            <a:r>
              <a:rPr lang="pt-BR" dirty="0" smtClean="0"/>
              <a:t>Do Valor Anual Uniforme</a:t>
            </a:r>
          </a:p>
          <a:p>
            <a:r>
              <a:rPr lang="pt-BR" dirty="0" smtClean="0"/>
              <a:t>Do Tempo de Retorno de Capital</a:t>
            </a:r>
          </a:p>
          <a:p>
            <a:r>
              <a:rPr lang="pt-BR" dirty="0" smtClean="0"/>
              <a:t>Da Taxa Interna de Retorno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59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Presente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Interessante quando se deseja comparar alternativas mutuamente excludentes</a:t>
            </a:r>
          </a:p>
          <a:p>
            <a:r>
              <a:rPr lang="pt-BR" dirty="0" smtClean="0"/>
              <a:t>Todos os benefícios e custos são trazidos para o presente</a:t>
            </a:r>
          </a:p>
          <a:p>
            <a:r>
              <a:rPr lang="pt-BR" dirty="0" smtClean="0"/>
              <a:t>A alternativa com maior VPL será a mais atraente</a:t>
            </a:r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1680695" y="4119347"/>
                <a:ext cx="5978688" cy="6698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𝑉𝑃𝐿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pt-BR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pt-BR" sz="2800" dirty="0" smtClean="0"/>
                  <a:t> + ...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pt-BR" sz="28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pt-BR" sz="2800" dirty="0" smtClean="0"/>
                  <a:t> </a:t>
                </a:r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695" y="4119347"/>
                <a:ext cx="5978688" cy="669863"/>
              </a:xfrm>
              <a:prstGeom prst="rect">
                <a:avLst/>
              </a:prstGeom>
              <a:blipFill rotWithShape="0">
                <a:blip r:embed="rId2"/>
                <a:stretch>
                  <a:fillRect t="-3636" b="-818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522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Presente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-  aquisição de uma caldeira onde se tem duas alternativas: A caldeira I é mais cara, mas consome lenha, um combustível mais barato. A caldeira II é mais barata, mas consome óleo pesado, mais caro que a lenha. Assumindo-se uma vida econômica igual para os dois equipamentos, e igual a </a:t>
            </a:r>
            <a:r>
              <a:rPr lang="pt-BR" b="1" dirty="0" err="1" smtClean="0"/>
              <a:t>n</a:t>
            </a:r>
            <a:r>
              <a:rPr lang="pt-BR" sz="1400" b="1" dirty="0" err="1" smtClean="0"/>
              <a:t>c</a:t>
            </a:r>
            <a:r>
              <a:rPr lang="pt-BR" b="1" dirty="0" smtClean="0"/>
              <a:t> </a:t>
            </a:r>
            <a:r>
              <a:rPr lang="pt-BR" dirty="0" smtClean="0"/>
              <a:t>. A taxa de Juros adotada é igual a </a:t>
            </a:r>
            <a:r>
              <a:rPr lang="pt-BR" b="1" dirty="0" smtClean="0"/>
              <a:t>i</a:t>
            </a:r>
            <a:r>
              <a:rPr lang="pt-BR" dirty="0" smtClean="0"/>
              <a:t> % a.a.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896" y="3849910"/>
            <a:ext cx="5655686" cy="177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738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Presente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Considerando o consumo anual do vapor constante, assim como a eficiência dos equipamentos. Assumindo custos de manutenção e operação constantes, o valor presente líquido será a soma do valor da série ao investimento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O melhor investimento é aquele que possuir maior VPL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739" y="3329905"/>
            <a:ext cx="3383858" cy="95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153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Presente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 Um investimento de 6000 reais, gerou entradas de caixa em reais da seguinte forma: 1200 após 30 dias, 2000 após 60 dias e 37000 após 150 dias. Calcular VLP do projeto considerando um custo de oportunidade de 6% ao mês.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4191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Também utilizado para alternativas mutuamente excludentes</a:t>
            </a:r>
          </a:p>
          <a:p>
            <a:r>
              <a:rPr lang="pt-BR" dirty="0" smtClean="0"/>
              <a:t>Possui a vantagem de comparar vidas úteis diferentes</a:t>
            </a:r>
          </a:p>
          <a:p>
            <a:r>
              <a:rPr lang="pt-BR" dirty="0" smtClean="0"/>
              <a:t>Trabalha com a distribuição de custos e de investimentos utilizando o FRC</a:t>
            </a:r>
          </a:p>
          <a:p>
            <a:r>
              <a:rPr lang="pt-BR" dirty="0" smtClean="0"/>
              <a:t>O que apresentar o valor uniforme mais atraente será a alternativa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4641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Decisão de investimento necessitam de uma análise</a:t>
            </a:r>
          </a:p>
          <a:p>
            <a:r>
              <a:rPr lang="pt-BR" dirty="0" smtClean="0"/>
              <a:t>Norteadas por índices econômicos</a:t>
            </a:r>
          </a:p>
          <a:p>
            <a:r>
              <a:rPr lang="pt-BR" dirty="0" smtClean="0"/>
              <a:t>Tradução da atratividade do investimento</a:t>
            </a:r>
          </a:p>
          <a:p>
            <a:r>
              <a:rPr lang="pt-BR" dirty="0" smtClean="0"/>
              <a:t>Valor Presente Líquido</a:t>
            </a:r>
          </a:p>
          <a:p>
            <a:r>
              <a:rPr lang="pt-BR" dirty="0" smtClean="0"/>
              <a:t>Valor Anual Uniforme</a:t>
            </a:r>
          </a:p>
          <a:p>
            <a:r>
              <a:rPr lang="pt-BR" dirty="0" smtClean="0"/>
              <a:t>Taxa Interna de Retorno</a:t>
            </a:r>
          </a:p>
          <a:p>
            <a:r>
              <a:rPr lang="pt-BR" dirty="0" smtClean="0"/>
              <a:t>Tempo de Retorno de capital</a:t>
            </a:r>
          </a:p>
          <a:p>
            <a:endParaRPr lang="pt-BR" dirty="0"/>
          </a:p>
        </p:txBody>
      </p:sp>
      <p:pic>
        <p:nvPicPr>
          <p:cNvPr id="1026" name="Picture 2" descr="Conheça as 5 principais vantagens de investir em um sistema fotovoltaico  on-grid | HCC Energia So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417" y="1930400"/>
            <a:ext cx="4387287" cy="293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598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 Dados os dividendos de $20000, 30000, 10000, 40000 recebidos nos 1, 2, 3 e 4 anos, transformar tais dividendos em uma série uniforme equivalente, considerando ser 20% ao ano a taxa mínima de atratividade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12" y="3629559"/>
            <a:ext cx="2762138" cy="209816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3054" y="3629559"/>
            <a:ext cx="2182835" cy="224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110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 Diante das duas alternativas I e II, considerando a taxa mínima de atratividade igual a 20% aa.</a:t>
            </a:r>
          </a:p>
          <a:p>
            <a:r>
              <a:rPr lang="pt-BR" dirty="0" smtClean="0"/>
              <a:t>Alternativa I: Investimento = $300 | Retorno anual durante 10 anos = $150</a:t>
            </a:r>
          </a:p>
          <a:p>
            <a:r>
              <a:rPr lang="pt-BR" dirty="0"/>
              <a:t>Alternativa </a:t>
            </a:r>
            <a:r>
              <a:rPr lang="pt-BR" dirty="0" smtClean="0"/>
              <a:t>II: </a:t>
            </a:r>
            <a:r>
              <a:rPr lang="pt-BR" dirty="0"/>
              <a:t>Investimento = </a:t>
            </a:r>
            <a:r>
              <a:rPr lang="pt-BR" dirty="0" smtClean="0"/>
              <a:t>$250 </a:t>
            </a:r>
            <a:r>
              <a:rPr lang="pt-BR" dirty="0"/>
              <a:t>| Retorno anual durante 10 anos = $100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0945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 considerando agora um estudo de caso de colocação de um banco de capacitores. Existem diversos benefícios como, redução de perdas, custos em conta e liberação de capacidade. A liberação de capacidade só é contabilizada quando se é utilizada para alimentação de outro sistema. O benefício será, exatamente, igual ao custo de aquisição e equipamentos para abastecer o sistema: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441" y="4090149"/>
            <a:ext cx="4987612" cy="276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001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6496198" cy="3880773"/>
          </a:xfrm>
        </p:spPr>
        <p:txBody>
          <a:bodyPr/>
          <a:lstStyle/>
          <a:p>
            <a:r>
              <a:rPr lang="pt-BR" dirty="0" smtClean="0"/>
              <a:t>BE e CO já estão uniformes</a:t>
            </a:r>
          </a:p>
          <a:p>
            <a:r>
              <a:rPr lang="pt-BR" dirty="0" smtClean="0"/>
              <a:t>Dividindo o problemas em m</a:t>
            </a:r>
          </a:p>
          <a:p>
            <a:r>
              <a:rPr lang="pt-BR" dirty="0" smtClean="0"/>
              <a:t>BS e </a:t>
            </a:r>
            <a:r>
              <a:rPr lang="pt-BR" dirty="0" err="1" smtClean="0"/>
              <a:t>Icap</a:t>
            </a:r>
            <a:r>
              <a:rPr lang="pt-BR" dirty="0" smtClean="0"/>
              <a:t> ainda não</a:t>
            </a:r>
          </a:p>
          <a:p>
            <a:r>
              <a:rPr lang="pt-BR" dirty="0" smtClean="0"/>
              <a:t>Chamemos de BA o custo anual dos equipamentos ainda não adquiridos. O valor de aquisição </a:t>
            </a:r>
            <a:r>
              <a:rPr lang="pt-BR" dirty="0" err="1" smtClean="0"/>
              <a:t>I</a:t>
            </a:r>
            <a:r>
              <a:rPr lang="pt-BR" sz="1600" dirty="0" err="1" smtClean="0"/>
              <a:t>e</a:t>
            </a:r>
            <a:r>
              <a:rPr lang="pt-BR" dirty="0" smtClean="0"/>
              <a:t> e vida útil n</a:t>
            </a:r>
            <a:r>
              <a:rPr lang="pt-BR" sz="1600" dirty="0" smtClean="0"/>
              <a:t>e</a:t>
            </a:r>
            <a:r>
              <a:rPr lang="pt-BR" dirty="0" smtClean="0"/>
              <a:t> 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Também podemos transformar </a:t>
            </a:r>
            <a:r>
              <a:rPr lang="pt-BR" dirty="0" err="1" smtClean="0"/>
              <a:t>Icap</a:t>
            </a:r>
            <a:r>
              <a:rPr lang="pt-BR" dirty="0" smtClean="0"/>
              <a:t> em uma série uniforme, onde </a:t>
            </a:r>
            <a:r>
              <a:rPr lang="pt-BR" dirty="0" err="1" smtClean="0"/>
              <a:t>ncap</a:t>
            </a:r>
            <a:r>
              <a:rPr lang="pt-BR" dirty="0" smtClean="0"/>
              <a:t> é a vida do empreendimento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6860" y="1930400"/>
            <a:ext cx="4036607" cy="224009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454" y="4154899"/>
            <a:ext cx="2240049" cy="5352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2621454" y="5652274"/>
                <a:ext cx="4180695" cy="4641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𝐶𝐴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𝑐𝑎𝑝</m:t>
                          </m:r>
                        </m:sub>
                      </m:sSub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𝐹𝑅𝐶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𝑐𝑎𝑝</m:t>
                          </m:r>
                        </m:sub>
                      </m:sSub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454" y="5652274"/>
                <a:ext cx="4180695" cy="464101"/>
              </a:xfrm>
              <a:prstGeom prst="rect">
                <a:avLst/>
              </a:prstGeom>
              <a:blipFill rotWithShape="0"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4866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Valor Anual Líquido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série uniforme a partir de m do fluxo de caixa é</a:t>
            </a:r>
          </a:p>
          <a:p>
            <a:r>
              <a:rPr lang="pt-BR" dirty="0" smtClean="0"/>
              <a:t>BA – CO – CA</a:t>
            </a:r>
          </a:p>
          <a:p>
            <a:r>
              <a:rPr lang="pt-BR" dirty="0" smtClean="0"/>
              <a:t>Esta série infinita pode ser transformada em um valor anual localizado em m-1 . Fazendo FVP tender ao infinito, dividimos a subtração por i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980" y="3880558"/>
            <a:ext cx="3492296" cy="103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193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 Anual Líquido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Agora basta trazer os demais valores para o instante m-1 por meio do FVP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Se VAL for positivo o Empreendimento é atrativo, caso contrário, não será</a:t>
            </a:r>
          </a:p>
          <a:p>
            <a:r>
              <a:rPr lang="pt-BR" dirty="0" smtClean="0"/>
              <a:t>É possível dividir o custo anual pela energia economizada – índice de $/kwh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806" y="2743200"/>
            <a:ext cx="4365337" cy="54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492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Interna de Retorno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a taxa de juros que torna nulo o valor presente líquido do projeto dentro de um período de tempo</a:t>
            </a:r>
          </a:p>
          <a:p>
            <a:r>
              <a:rPr lang="pt-BR" dirty="0" smtClean="0"/>
              <a:t>Quando TIR for maior que a taxa de juros considerada para o empreendimento, considera-se atrativo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7268" y="3601737"/>
            <a:ext cx="3454960" cy="243962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455" y="4666095"/>
            <a:ext cx="3297165" cy="12390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1047611" y="3766043"/>
                <a:ext cx="6939657" cy="6698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𝑉𝑃𝐿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pt-BR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pt-BR" sz="2800" dirty="0" smtClean="0"/>
                  <a:t> + ...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𝐹𝐶</m:t>
                            </m:r>
                          </m:e>
                          <m:sub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pt-BR" sz="28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pt-BR" sz="2800" dirty="0" smtClean="0"/>
                  <a:t>  </a:t>
                </a:r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611" y="3766043"/>
                <a:ext cx="6939657" cy="669863"/>
              </a:xfrm>
              <a:prstGeom prst="rect">
                <a:avLst/>
              </a:prstGeom>
              <a:blipFill rotWithShape="0">
                <a:blip r:embed="rId4"/>
                <a:stretch>
                  <a:fillRect t="-3636" b="-818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852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Interna de Retorno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Comumente calculado por métodos numéricos</a:t>
            </a:r>
          </a:p>
          <a:p>
            <a:r>
              <a:rPr lang="pt-BR" dirty="0" smtClean="0"/>
              <a:t>Newton-</a:t>
            </a:r>
            <a:r>
              <a:rPr lang="pt-BR" dirty="0" err="1" smtClean="0"/>
              <a:t>Raphson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047" y="3538067"/>
            <a:ext cx="3944621" cy="7634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628" y="2505341"/>
            <a:ext cx="425767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737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Interna de Retorno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análise de custo-benefício embute este conceito</a:t>
            </a:r>
          </a:p>
          <a:p>
            <a:r>
              <a:rPr lang="pt-BR" dirty="0" smtClean="0"/>
              <a:t>É a relação entre o custo total atual e o </a:t>
            </a:r>
            <a:r>
              <a:rPr lang="pt-BR" dirty="0" err="1" smtClean="0"/>
              <a:t>benfício</a:t>
            </a:r>
            <a:r>
              <a:rPr lang="pt-BR" dirty="0" smtClean="0"/>
              <a:t> total atual</a:t>
            </a:r>
          </a:p>
          <a:p>
            <a:r>
              <a:rPr lang="pt-BR" dirty="0" smtClean="0"/>
              <a:t>Matematicamente, pode-se demonstrar que para um n muito grande: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434" y="4719428"/>
            <a:ext cx="1537737" cy="101166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5009" y="3694732"/>
            <a:ext cx="3366856" cy="102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32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Tempo de Retorno de Capital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dirty="0" err="1" smtClean="0"/>
              <a:t>Payback</a:t>
            </a:r>
            <a:endParaRPr lang="pt-BR" i="1" dirty="0" smtClean="0"/>
          </a:p>
          <a:p>
            <a:r>
              <a:rPr lang="pt-BR" dirty="0" smtClean="0"/>
              <a:t>O mais difundido</a:t>
            </a:r>
          </a:p>
          <a:p>
            <a:r>
              <a:rPr lang="pt-BR" dirty="0" smtClean="0"/>
              <a:t>Fácil aplicação e entendimento</a:t>
            </a:r>
          </a:p>
          <a:p>
            <a:r>
              <a:rPr lang="pt-BR" i="1" dirty="0" err="1" smtClean="0"/>
              <a:t>Payback</a:t>
            </a:r>
            <a:r>
              <a:rPr lang="pt-BR" dirty="0" smtClean="0"/>
              <a:t> simples – onde não se leva em conta a taxa de juros</a:t>
            </a:r>
          </a:p>
          <a:p>
            <a:r>
              <a:rPr lang="pt-BR" i="1" dirty="0" err="1" smtClean="0"/>
              <a:t>Payback</a:t>
            </a:r>
            <a:r>
              <a:rPr lang="pt-BR" dirty="0" smtClean="0"/>
              <a:t> descontado – número de períodos que zera o valor líquido presente</a:t>
            </a:r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49" y="4557645"/>
            <a:ext cx="2880714" cy="127648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978" y="4741671"/>
            <a:ext cx="2252909" cy="90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31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 de Caixa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Maneira simplificada de representar as receitas e despesas</a:t>
            </a:r>
          </a:p>
          <a:p>
            <a:r>
              <a:rPr lang="pt-BR" dirty="0" smtClean="0"/>
              <a:t>Representação gráfica ao longo do tempo</a:t>
            </a:r>
          </a:p>
          <a:p>
            <a:r>
              <a:rPr lang="pt-BR" dirty="0" smtClean="0"/>
              <a:t>Tudo que for receita é representado por uma seta para cima</a:t>
            </a:r>
          </a:p>
          <a:p>
            <a:r>
              <a:rPr lang="pt-BR" dirty="0" smtClean="0"/>
              <a:t>Toda despesa é representada por uma seta para baixo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00978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17484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1. </a:t>
            </a:r>
            <a:r>
              <a:rPr lang="pt-BR" dirty="0"/>
              <a:t>Um projeto de investimento, cujo aporte de capital inicial é de R$ 20.000,00, irá gerar, após um período, retorno de R$ 35.000,00. </a:t>
            </a:r>
            <a:r>
              <a:rPr lang="pt-BR" dirty="0" smtClean="0"/>
              <a:t>Qual a </a:t>
            </a:r>
            <a:r>
              <a:rPr lang="pt-BR" dirty="0"/>
              <a:t>Taxa Interna de Retorno (TIR) </a:t>
            </a:r>
            <a:endParaRPr lang="pt-BR" dirty="0" smtClean="0"/>
          </a:p>
          <a:p>
            <a:r>
              <a:rPr lang="pt-BR" dirty="0" smtClean="0"/>
              <a:t>2.Calcule a Taxa Interna de Retorno para um investimento de 4000 reais, com retorno de 3000 reais anuais, por dois anos.</a:t>
            </a:r>
          </a:p>
          <a:p>
            <a:r>
              <a:rPr lang="pt-BR" dirty="0" smtClean="0"/>
              <a:t>3. Um consumidor deseja instalar um sistema fotovoltaico com orçamento de 100.000 reais. A média da conta de luz deste consumidor é de 1200 reais por mês. Qual o Tempo de Retorno Simples (</a:t>
            </a:r>
            <a:r>
              <a:rPr lang="pt-BR" i="1" dirty="0" err="1" smtClean="0"/>
              <a:t>Payback</a:t>
            </a:r>
            <a:r>
              <a:rPr lang="pt-BR" dirty="0" smtClean="0"/>
              <a:t> simples) desse investimento em anos? </a:t>
            </a:r>
          </a:p>
          <a:p>
            <a:r>
              <a:rPr lang="pt-BR" dirty="0" smtClean="0"/>
              <a:t>4.</a:t>
            </a:r>
            <a:r>
              <a:rPr lang="pt-BR" dirty="0"/>
              <a:t> </a:t>
            </a:r>
            <a:r>
              <a:rPr lang="pt-BR" dirty="0" smtClean="0"/>
              <a:t>Um </a:t>
            </a:r>
            <a:r>
              <a:rPr lang="pt-BR" dirty="0"/>
              <a:t>investimento de </a:t>
            </a:r>
            <a:r>
              <a:rPr lang="pt-BR" dirty="0" smtClean="0"/>
              <a:t>100.000 </a:t>
            </a:r>
            <a:r>
              <a:rPr lang="pt-BR" dirty="0"/>
              <a:t>reais, gerou entradas de caixa em reais </a:t>
            </a:r>
            <a:r>
              <a:rPr lang="pt-BR" dirty="0" smtClean="0"/>
              <a:t>de 20.000 reais por ano. </a:t>
            </a:r>
            <a:r>
              <a:rPr lang="pt-BR" dirty="0"/>
              <a:t>Calcular VLP do projeto considerando um custo de oportunidade de </a:t>
            </a:r>
            <a:r>
              <a:rPr lang="pt-BR" dirty="0" smtClean="0"/>
              <a:t>20% </a:t>
            </a:r>
            <a:r>
              <a:rPr lang="pt-BR" dirty="0"/>
              <a:t>ao </a:t>
            </a:r>
            <a:r>
              <a:rPr lang="pt-BR" dirty="0" smtClean="0"/>
              <a:t>ano por um período de 5 anos.</a:t>
            </a:r>
          </a:p>
          <a:p>
            <a:r>
              <a:rPr lang="pt-BR" dirty="0" smtClean="0"/>
              <a:t>5.Um investimento em uma tecnologia de iluminação garante uma economia de 50 reais mensais, a um investimento inicial de 300 reais. Calcule </a:t>
            </a:r>
          </a:p>
          <a:p>
            <a:pPr marL="800100" lvl="1" indent="-342900">
              <a:buAutoNum type="alphaLcParenR"/>
            </a:pPr>
            <a:r>
              <a:rPr lang="pt-BR" dirty="0" smtClean="0"/>
              <a:t>o </a:t>
            </a:r>
            <a:r>
              <a:rPr lang="pt-BR" dirty="0" err="1" smtClean="0"/>
              <a:t>payback</a:t>
            </a:r>
            <a:r>
              <a:rPr lang="pt-BR" dirty="0" smtClean="0"/>
              <a:t> simples </a:t>
            </a:r>
          </a:p>
          <a:p>
            <a:pPr marL="800100" lvl="1" indent="-342900">
              <a:buAutoNum type="alphaLcParenR"/>
            </a:pPr>
            <a:r>
              <a:rPr lang="pt-BR" dirty="0" smtClean="0"/>
              <a:t>O </a:t>
            </a:r>
            <a:r>
              <a:rPr lang="pt-BR" dirty="0" err="1" smtClean="0"/>
              <a:t>payback</a:t>
            </a:r>
            <a:r>
              <a:rPr lang="pt-BR" dirty="0" smtClean="0"/>
              <a:t> descontado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1058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 de Caixa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 - Investimento </a:t>
            </a:r>
          </a:p>
          <a:p>
            <a:r>
              <a:rPr lang="pt-BR" dirty="0" smtClean="0"/>
              <a:t>A – Aporte</a:t>
            </a:r>
          </a:p>
          <a:p>
            <a:r>
              <a:rPr lang="pt-BR" dirty="0" smtClean="0"/>
              <a:t>n – Períodos de tempo</a:t>
            </a:r>
          </a:p>
          <a:p>
            <a:r>
              <a:rPr lang="pt-BR" dirty="0" smtClean="0"/>
              <a:t>F – valor futuro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Unidade de tempo pode ser qualquer uma, sendo mais comum mensal e anual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366" y="1428124"/>
            <a:ext cx="4604317" cy="286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732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 de Caixa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Taxa de juros i</a:t>
            </a:r>
          </a:p>
          <a:p>
            <a:r>
              <a:rPr lang="pt-BR" dirty="0" smtClean="0"/>
              <a:t>Procura exprimir o valor do dinheiro</a:t>
            </a:r>
          </a:p>
          <a:p>
            <a:r>
              <a:rPr lang="pt-BR" dirty="0" smtClean="0"/>
              <a:t>Prêmio por esperar para receber o que é devido</a:t>
            </a:r>
          </a:p>
          <a:p>
            <a:r>
              <a:rPr lang="pt-BR" dirty="0" smtClean="0"/>
              <a:t>Assim podemos relacionar o valor futuro </a:t>
            </a:r>
            <a:r>
              <a:rPr lang="pt-BR" b="1" dirty="0" smtClean="0"/>
              <a:t>F</a:t>
            </a:r>
            <a:r>
              <a:rPr lang="pt-BR" dirty="0" smtClean="0"/>
              <a:t> com o valor presente </a:t>
            </a:r>
            <a:r>
              <a:rPr lang="pt-BR" b="1" dirty="0" smtClean="0"/>
              <a:t>P</a:t>
            </a:r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dirty="0" smtClean="0"/>
              <a:t>Quando se considera </a:t>
            </a:r>
            <a:r>
              <a:rPr lang="pt-BR" b="1" dirty="0" smtClean="0"/>
              <a:t>n</a:t>
            </a:r>
            <a:r>
              <a:rPr lang="pt-BR" dirty="0" smtClean="0"/>
              <a:t> períodos: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3174643" y="3885531"/>
                <a:ext cx="398820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(1+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643" y="3885531"/>
                <a:ext cx="3988208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3975760" y="5158393"/>
                <a:ext cx="2385974" cy="4356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sSup>
                        <m:sSup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760" y="5158393"/>
                <a:ext cx="2385974" cy="4356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3703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 de Caixa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 prática, </a:t>
            </a:r>
            <a:r>
              <a:rPr lang="pt-BR" b="1" dirty="0" smtClean="0"/>
              <a:t>n</a:t>
            </a:r>
            <a:r>
              <a:rPr lang="pt-BR" dirty="0" smtClean="0"/>
              <a:t> representa a vida útil de um equipamento, vida contábil ou período de análise</a:t>
            </a:r>
          </a:p>
          <a:p>
            <a:r>
              <a:rPr lang="pt-BR" i="1" dirty="0" smtClean="0"/>
              <a:t>Para sistemas fotovoltaicos, costuma-se utilizar 25 anos</a:t>
            </a:r>
          </a:p>
          <a:p>
            <a:r>
              <a:rPr lang="pt-BR" dirty="0" smtClean="0"/>
              <a:t>Vamos pensar no caso a seguir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363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Devo receber mil reais. Se eu não ganhar este valor hoje, quanto eu devo receber daqui a dois anos para compensar este atraso? Considere uma taxa de juros de 12% ao ano.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5450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Devo receber mil reais. Se eu não ganhar este valor hoje, quanto eu devo receber daqui a dois anos para compensar este atraso? Considere uma taxa de juros de 12% ao ano.</a:t>
            </a:r>
          </a:p>
          <a:p>
            <a:r>
              <a:rPr lang="pt-BR" dirty="0" smtClean="0"/>
              <a:t>P = 1000;</a:t>
            </a:r>
          </a:p>
          <a:p>
            <a:r>
              <a:rPr lang="pt-BR" dirty="0" smtClean="0"/>
              <a:t>I = 0,12</a:t>
            </a:r>
          </a:p>
          <a:p>
            <a:r>
              <a:rPr lang="pt-BR" dirty="0" smtClean="0"/>
              <a:t>N = 2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3692424" y="3381109"/>
                <a:ext cx="2385974" cy="4356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sSup>
                        <m:sSup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424" y="3381109"/>
                <a:ext cx="2385974" cy="4356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3692424" y="4046995"/>
                <a:ext cx="3472169" cy="4707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=1000</m:t>
                      </m:r>
                      <m:sSup>
                        <m:sSup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0,12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424" y="4046995"/>
                <a:ext cx="3472169" cy="4707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3692423" y="4676174"/>
                <a:ext cx="259660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=1144  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𝑟𝑒𝑎𝑖𝑠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423" y="4676174"/>
                <a:ext cx="2596608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15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FRC – Fator de Recuperação de Capital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Vamos supor agora que o investimento é feito por meio de uma série de aportes anuais</a:t>
            </a:r>
          </a:p>
          <a:p>
            <a:r>
              <a:rPr lang="pt-BR" dirty="0" smtClean="0"/>
              <a:t>O cálculo deve ser cumulativo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1168165" y="4986052"/>
                <a:ext cx="8470396" cy="4707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pt-B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BR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sSup>
                        <m:sSupPr>
                          <m:ctrlPr>
                            <a:rPr lang="pt-B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800" dirty="0"/>
                            <m:t> </m:t>
                          </m:r>
                        </m:e>
                        <m:sup>
                          <m:r>
                            <a:rPr lang="pt-B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165" y="4986052"/>
                <a:ext cx="8470396" cy="4707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063" y="3163262"/>
            <a:ext cx="3337108" cy="182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0190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1550</TotalTime>
  <Words>1356</Words>
  <Application>Microsoft Office PowerPoint</Application>
  <PresentationFormat>Widescreen</PresentationFormat>
  <Paragraphs>154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Cambria Math</vt:lpstr>
      <vt:lpstr>Trebuchet MS</vt:lpstr>
      <vt:lpstr>Wingdings 3</vt:lpstr>
      <vt:lpstr>Facetado</vt:lpstr>
      <vt:lpstr>Análise Econômica em Conservação de Energia</vt:lpstr>
      <vt:lpstr>Introdução</vt:lpstr>
      <vt:lpstr>Fluxo de Caixa</vt:lpstr>
      <vt:lpstr>Fluxo de Caixa</vt:lpstr>
      <vt:lpstr>Fluxo de Caixa</vt:lpstr>
      <vt:lpstr>Fluxo de Caixa</vt:lpstr>
      <vt:lpstr>Exemplo</vt:lpstr>
      <vt:lpstr>Exemplo</vt:lpstr>
      <vt:lpstr>FRC – Fator de Recuperação de Capital</vt:lpstr>
      <vt:lpstr>FRC – Fator de Recuperação de Capital</vt:lpstr>
      <vt:lpstr>FRC – Fator de Recuperação de Capital</vt:lpstr>
      <vt:lpstr>FRC – Fator de Recuperação de Capital</vt:lpstr>
      <vt:lpstr>Fator de Valor Presente</vt:lpstr>
      <vt:lpstr>Critérios para tomada de decisão</vt:lpstr>
      <vt:lpstr>Valor Presente Líquido</vt:lpstr>
      <vt:lpstr>Valor Presente Líquido</vt:lpstr>
      <vt:lpstr>Valor Presente Líquido</vt:lpstr>
      <vt:lpstr>Valor Presente Líquido</vt:lpstr>
      <vt:lpstr>Valor Anual Líquido</vt:lpstr>
      <vt:lpstr>Valor Anual Líquido</vt:lpstr>
      <vt:lpstr>Valor Anual Líquido</vt:lpstr>
      <vt:lpstr>Valor Anual Líquido</vt:lpstr>
      <vt:lpstr>Valor Anual Líquido</vt:lpstr>
      <vt:lpstr>Valor Anual Líquido</vt:lpstr>
      <vt:lpstr>Valor Anual Líquido</vt:lpstr>
      <vt:lpstr>Taxa Interna de Retorno </vt:lpstr>
      <vt:lpstr>Taxa Interna de Retorno</vt:lpstr>
      <vt:lpstr>Taxa Interna de Retorno</vt:lpstr>
      <vt:lpstr>Tempo de Retorno de Capital</vt:lpstr>
      <vt:lpstr>Exercícios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Correção do Fator de Potência</dc:title>
  <dc:creator>Windows User</dc:creator>
  <cp:lastModifiedBy>Windows User</cp:lastModifiedBy>
  <cp:revision>52</cp:revision>
  <dcterms:created xsi:type="dcterms:W3CDTF">2022-04-11T16:45:35Z</dcterms:created>
  <dcterms:modified xsi:type="dcterms:W3CDTF">2022-05-09T19:34:12Z</dcterms:modified>
</cp:coreProperties>
</file>