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78" r:id="rId13"/>
    <p:sldId id="269" r:id="rId14"/>
    <p:sldId id="270" r:id="rId15"/>
    <p:sldId id="271" r:id="rId16"/>
    <p:sldId id="272" r:id="rId17"/>
    <p:sldId id="273" r:id="rId18"/>
    <p:sldId id="279" r:id="rId19"/>
    <p:sldId id="274" r:id="rId20"/>
    <p:sldId id="275" r:id="rId21"/>
    <p:sldId id="276" r:id="rId22"/>
    <p:sldId id="280" r:id="rId23"/>
    <p:sldId id="277" r:id="rId24"/>
    <p:sldId id="281" r:id="rId25"/>
    <p:sldId id="282" r:id="rId26"/>
    <p:sldId id="267" r:id="rId27"/>
    <p:sldId id="265" r:id="rId2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5pPr>
    <a:lvl6pPr marL="2286000" algn="l" defTabSz="914400" rtl="0" eaLnBrk="1" latinLnBrk="0" hangingPunct="1">
      <a:defRPr kern="1200">
        <a:solidFill>
          <a:schemeClr val="tx1"/>
        </a:solidFill>
        <a:latin typeface="Impact" panose="020B0806030902050204" pitchFamily="34" charset="0"/>
        <a:ea typeface="+mn-ea"/>
        <a:cs typeface="+mn-cs"/>
      </a:defRPr>
    </a:lvl6pPr>
    <a:lvl7pPr marL="2743200" algn="l" defTabSz="914400" rtl="0" eaLnBrk="1" latinLnBrk="0" hangingPunct="1">
      <a:defRPr kern="1200">
        <a:solidFill>
          <a:schemeClr val="tx1"/>
        </a:solidFill>
        <a:latin typeface="Impact" panose="020B0806030902050204" pitchFamily="34" charset="0"/>
        <a:ea typeface="+mn-ea"/>
        <a:cs typeface="+mn-cs"/>
      </a:defRPr>
    </a:lvl7pPr>
    <a:lvl8pPr marL="3200400" algn="l" defTabSz="914400" rtl="0" eaLnBrk="1" latinLnBrk="0" hangingPunct="1">
      <a:defRPr kern="1200">
        <a:solidFill>
          <a:schemeClr val="tx1"/>
        </a:solidFill>
        <a:latin typeface="Impact" panose="020B0806030902050204" pitchFamily="34" charset="0"/>
        <a:ea typeface="+mn-ea"/>
        <a:cs typeface="+mn-cs"/>
      </a:defRPr>
    </a:lvl8pPr>
    <a:lvl9pPr marL="3657600" algn="l" defTabSz="914400" rtl="0" eaLnBrk="1" latinLnBrk="0" hangingPunct="1">
      <a:defRPr kern="1200">
        <a:solidFill>
          <a:schemeClr val="tx1"/>
        </a:solidFill>
        <a:latin typeface="Impact" panose="020B080603090205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 name="Picture 6" descr="Brickwork-HD-R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10" name="Date Placeholder 3"/>
          <p:cNvSpPr>
            <a:spLocks noGrp="1"/>
          </p:cNvSpPr>
          <p:nvPr>
            <p:ph type="dt" sz="half" idx="10"/>
          </p:nvPr>
        </p:nvSpPr>
        <p:spPr>
          <a:xfrm rot="21420000">
            <a:off x="4948238" y="4578350"/>
            <a:ext cx="6143625" cy="1163638"/>
          </a:xfrm>
        </p:spPr>
        <p:txBody>
          <a:bodyPr/>
          <a:lstStyle>
            <a:lvl1pPr algn="ctr">
              <a:defRPr sz="5400" dirty="0">
                <a:solidFill>
                  <a:schemeClr val="accent1">
                    <a:lumMod val="50000"/>
                  </a:schemeClr>
                </a:solidFill>
              </a:defRPr>
            </a:lvl1pPr>
          </a:lstStyle>
          <a:p>
            <a:pPr>
              <a:defRPr/>
            </a:pPr>
            <a:fld id="{C312096E-FC24-4F86-A1E0-D02A2AC15FBC}" type="datetimeFigureOut">
              <a:rPr lang="en-US"/>
              <a:pPr>
                <a:defRPr/>
              </a:pPr>
              <a:t>2/23/2022</a:t>
            </a:fld>
            <a:endParaRPr lang="en-US"/>
          </a:p>
        </p:txBody>
      </p:sp>
      <p:sp>
        <p:nvSpPr>
          <p:cNvPr id="11" name="Footer Placeholder 4"/>
          <p:cNvSpPr>
            <a:spLocks noGrp="1"/>
          </p:cNvSpPr>
          <p:nvPr>
            <p:ph type="ftr" sz="quarter" idx="11"/>
          </p:nvPr>
        </p:nvSpPr>
        <p:spPr>
          <a:xfrm rot="21420000">
            <a:off x="-6350" y="4883150"/>
            <a:ext cx="4048125" cy="1195388"/>
          </a:xfrm>
        </p:spPr>
        <p:txBody>
          <a:bodyPr/>
          <a:lstStyle>
            <a:lvl1pPr algn="r">
              <a:defRPr lang="en-US" sz="5400" dirty="0"/>
            </a:lvl1pPr>
          </a:lstStyle>
          <a:p>
            <a:pPr>
              <a:defRPr/>
            </a:pPr>
            <a:endParaRPr/>
          </a:p>
        </p:txBody>
      </p:sp>
      <p:sp>
        <p:nvSpPr>
          <p:cNvPr id="12" name="Slide Number Placeholder 5"/>
          <p:cNvSpPr>
            <a:spLocks noGrp="1"/>
          </p:cNvSpPr>
          <p:nvPr>
            <p:ph type="sldNum" sz="quarter" idx="12"/>
          </p:nvPr>
        </p:nvSpPr>
        <p:spPr>
          <a:xfrm rot="21420000">
            <a:off x="9852025" y="3832225"/>
            <a:ext cx="906463" cy="498475"/>
          </a:xfrm>
        </p:spPr>
        <p:txBody>
          <a:bodyPr/>
          <a:lstStyle>
            <a:lvl1pPr>
              <a:defRPr sz="2400" dirty="0">
                <a:solidFill>
                  <a:schemeClr val="tx1">
                    <a:lumMod val="75000"/>
                    <a:lumOff val="25000"/>
                  </a:schemeClr>
                </a:solidFill>
              </a:defRPr>
            </a:lvl1pPr>
          </a:lstStyle>
          <a:p>
            <a:pPr>
              <a:defRPr/>
            </a:pPr>
            <a:fld id="{D34D5987-BD2F-4FDC-A5A7-1F56345A6796}" type="slidenum">
              <a:rPr lang="en-US"/>
              <a:pPr>
                <a:defRPr/>
              </a:pPr>
              <a:t>‹nº›</a:t>
            </a:fld>
            <a:endParaRPr lang="en-US"/>
          </a:p>
        </p:txBody>
      </p:sp>
    </p:spTree>
    <p:extLst>
      <p:ext uri="{BB962C8B-B14F-4D97-AF65-F5344CB8AC3E}">
        <p14:creationId xmlns:p14="http://schemas.microsoft.com/office/powerpoint/2010/main" val="402659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3"/>
          <p:cNvSpPr>
            <a:spLocks noGrp="1"/>
          </p:cNvSpPr>
          <p:nvPr>
            <p:ph type="dt" sz="half" idx="10"/>
          </p:nvPr>
        </p:nvSpPr>
        <p:spPr/>
        <p:txBody>
          <a:bodyPr/>
          <a:lstStyle>
            <a:lvl1pPr>
              <a:defRPr/>
            </a:lvl1pPr>
          </a:lstStyle>
          <a:p>
            <a:pPr>
              <a:defRPr/>
            </a:pPr>
            <a:fld id="{9DAE184D-E54A-415E-85C3-A4EF38C1559E}" type="datetimeFigureOut">
              <a:rPr lang="en-US"/>
              <a:pPr>
                <a:defRPr/>
              </a:pPr>
              <a:t>2/23/2022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378838-1B0E-489F-B124-9B8E8470E3F4}" type="slidenum">
              <a:rPr lang="en-US"/>
              <a:pPr>
                <a:defRPr/>
              </a:pPr>
              <a:t>‹nº›</a:t>
            </a:fld>
            <a:endParaRPr lang="en-US"/>
          </a:p>
        </p:txBody>
      </p:sp>
    </p:spTree>
    <p:extLst>
      <p:ext uri="{BB962C8B-B14F-4D97-AF65-F5344CB8AC3E}">
        <p14:creationId xmlns:p14="http://schemas.microsoft.com/office/powerpoint/2010/main" val="195497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3"/>
          <p:cNvSpPr>
            <a:spLocks noGrp="1"/>
          </p:cNvSpPr>
          <p:nvPr>
            <p:ph type="dt" sz="half" idx="10"/>
          </p:nvPr>
        </p:nvSpPr>
        <p:spPr/>
        <p:txBody>
          <a:bodyPr/>
          <a:lstStyle>
            <a:lvl1pPr>
              <a:defRPr/>
            </a:lvl1pPr>
          </a:lstStyle>
          <a:p>
            <a:pPr>
              <a:defRPr/>
            </a:pPr>
            <a:fld id="{775E5D31-E5D7-480D-9711-4F9F91A108C4}" type="datetimeFigureOut">
              <a:rPr lang="en-US"/>
              <a:pPr>
                <a:defRPr/>
              </a:pPr>
              <a:t>2/23/2022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E39889-97DD-44E0-B5E2-C6D346A754C0}" type="slidenum">
              <a:rPr lang="en-US"/>
              <a:pPr>
                <a:defRPr/>
              </a:pPr>
              <a:t>‹nº›</a:t>
            </a:fld>
            <a:endParaRPr lang="en-US"/>
          </a:p>
        </p:txBody>
      </p:sp>
    </p:spTree>
    <p:extLst>
      <p:ext uri="{BB962C8B-B14F-4D97-AF65-F5344CB8AC3E}">
        <p14:creationId xmlns:p14="http://schemas.microsoft.com/office/powerpoint/2010/main" val="377792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5" name="TextBox 12"/>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13"/>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Date Placeholder 4"/>
          <p:cNvSpPr>
            <a:spLocks noGrp="1"/>
          </p:cNvSpPr>
          <p:nvPr>
            <p:ph type="dt" sz="half" idx="14"/>
          </p:nvPr>
        </p:nvSpPr>
        <p:spPr/>
        <p:txBody>
          <a:bodyPr/>
          <a:lstStyle>
            <a:lvl1pPr>
              <a:defRPr/>
            </a:lvl1pPr>
          </a:lstStyle>
          <a:p>
            <a:pPr>
              <a:defRPr/>
            </a:pPr>
            <a:fld id="{8716E238-C71A-4056-A867-B85C0525F2CC}" type="datetimeFigureOut">
              <a:rPr lang="en-US"/>
              <a:pPr>
                <a:defRPr/>
              </a:pPr>
              <a:t>2/23/2022</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9A26363D-120E-4588-8449-6EC1628C105F}" type="slidenum">
              <a:rPr lang="en-US"/>
              <a:pPr>
                <a:defRPr/>
              </a:pPr>
              <a:t>‹nº›</a:t>
            </a:fld>
            <a:endParaRPr lang="en-US"/>
          </a:p>
        </p:txBody>
      </p:sp>
    </p:spTree>
    <p:extLst>
      <p:ext uri="{BB962C8B-B14F-4D97-AF65-F5344CB8AC3E}">
        <p14:creationId xmlns:p14="http://schemas.microsoft.com/office/powerpoint/2010/main" val="22664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3"/>
          <p:cNvSpPr>
            <a:spLocks noGrp="1"/>
          </p:cNvSpPr>
          <p:nvPr>
            <p:ph type="dt" sz="half" idx="10"/>
          </p:nvPr>
        </p:nvSpPr>
        <p:spPr/>
        <p:txBody>
          <a:bodyPr/>
          <a:lstStyle>
            <a:lvl1pPr>
              <a:defRPr/>
            </a:lvl1pPr>
          </a:lstStyle>
          <a:p>
            <a:pPr>
              <a:defRPr/>
            </a:pPr>
            <a:fld id="{5C544577-51C2-4425-8204-78CBAE71BA43}" type="datetimeFigureOut">
              <a:rPr lang="en-US"/>
              <a:pPr>
                <a:defRPr/>
              </a:pPr>
              <a:t>2/23/2022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6E54CC-7ACB-4128-8AB0-50CCF0751CAE}" type="slidenum">
              <a:rPr lang="en-US"/>
              <a:pPr>
                <a:defRPr/>
              </a:pPr>
              <a:t>‹nº›</a:t>
            </a:fld>
            <a:endParaRPr lang="en-US"/>
          </a:p>
        </p:txBody>
      </p:sp>
    </p:spTree>
    <p:extLst>
      <p:ext uri="{BB962C8B-B14F-4D97-AF65-F5344CB8AC3E}">
        <p14:creationId xmlns:p14="http://schemas.microsoft.com/office/powerpoint/2010/main" val="4267786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3" name="Date Placeholder 3"/>
          <p:cNvSpPr>
            <a:spLocks noGrp="1"/>
          </p:cNvSpPr>
          <p:nvPr>
            <p:ph type="dt" sz="half" idx="18"/>
          </p:nvPr>
        </p:nvSpPr>
        <p:spPr/>
        <p:txBody>
          <a:bodyPr/>
          <a:lstStyle>
            <a:lvl1pPr>
              <a:defRPr/>
            </a:lvl1pPr>
          </a:lstStyle>
          <a:p>
            <a:pPr>
              <a:defRPr/>
            </a:pPr>
            <a:fld id="{E8F28A41-21AF-4AD3-8F09-EDB5290B66DF}" type="datetimeFigureOut">
              <a:rPr lang="en-US"/>
              <a:pPr>
                <a:defRPr/>
              </a:pPr>
              <a:t>2/23/2022</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A1B27985-88D0-4496-8D13-D51E4D6F0A91}" type="slidenum">
              <a:rPr lang="en-US"/>
              <a:pPr>
                <a:defRPr/>
              </a:pPr>
              <a:t>‹nº›</a:t>
            </a:fld>
            <a:endParaRPr lang="en-US"/>
          </a:p>
        </p:txBody>
      </p:sp>
    </p:spTree>
    <p:extLst>
      <p:ext uri="{BB962C8B-B14F-4D97-AF65-F5344CB8AC3E}">
        <p14:creationId xmlns:p14="http://schemas.microsoft.com/office/powerpoint/2010/main" val="370868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2" name="Date Placeholder 3"/>
          <p:cNvSpPr>
            <a:spLocks noGrp="1"/>
          </p:cNvSpPr>
          <p:nvPr>
            <p:ph type="dt" sz="half" idx="23"/>
          </p:nvPr>
        </p:nvSpPr>
        <p:spPr/>
        <p:txBody>
          <a:bodyPr/>
          <a:lstStyle>
            <a:lvl1pPr>
              <a:defRPr/>
            </a:lvl1pPr>
          </a:lstStyle>
          <a:p>
            <a:pPr>
              <a:defRPr/>
            </a:pPr>
            <a:fld id="{CFCC63E0-F84D-486F-9A08-0C0890105A88}" type="datetimeFigureOut">
              <a:rPr lang="en-US"/>
              <a:pPr>
                <a:defRPr/>
              </a:pPr>
              <a:t>2/23/2022</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DA2EE59A-B29A-4EA3-8FE0-6975FEF462B2}" type="slidenum">
              <a:rPr lang="en-US"/>
              <a:pPr>
                <a:defRPr/>
              </a:pPr>
              <a:t>‹nº›</a:t>
            </a:fld>
            <a:endParaRPr lang="en-US"/>
          </a:p>
        </p:txBody>
      </p:sp>
    </p:spTree>
    <p:extLst>
      <p:ext uri="{BB962C8B-B14F-4D97-AF65-F5344CB8AC3E}">
        <p14:creationId xmlns:p14="http://schemas.microsoft.com/office/powerpoint/2010/main" val="300748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4"/>
          </p:nvPr>
        </p:nvSpPr>
        <p:spPr/>
        <p:txBody>
          <a:bodyPr/>
          <a:lstStyle>
            <a:lvl1pPr>
              <a:defRPr/>
            </a:lvl1pPr>
          </a:lstStyle>
          <a:p>
            <a:pPr>
              <a:defRPr/>
            </a:pPr>
            <a:fld id="{EA46D56A-D6A4-4EFB-94BD-870621E6F5CD}" type="datetimeFigureOut">
              <a:rPr lang="en-US"/>
              <a:pPr>
                <a:defRPr/>
              </a:pPr>
              <a:t>2/23/2022</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A8A74EDB-1786-416B-A6BE-DD68DBB6CA44}" type="slidenum">
              <a:rPr lang="en-US"/>
              <a:pPr>
                <a:defRPr/>
              </a:pPr>
              <a:t>‹nº›</a:t>
            </a:fld>
            <a:endParaRPr lang="en-US"/>
          </a:p>
        </p:txBody>
      </p:sp>
    </p:spTree>
    <p:extLst>
      <p:ext uri="{BB962C8B-B14F-4D97-AF65-F5344CB8AC3E}">
        <p14:creationId xmlns:p14="http://schemas.microsoft.com/office/powerpoint/2010/main" val="2272063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4"/>
          </p:nvPr>
        </p:nvSpPr>
        <p:spPr/>
        <p:txBody>
          <a:bodyPr/>
          <a:lstStyle>
            <a:lvl1pPr>
              <a:defRPr/>
            </a:lvl1pPr>
          </a:lstStyle>
          <a:p>
            <a:pPr>
              <a:defRPr/>
            </a:pPr>
            <a:fld id="{60EDF29C-178C-4A66-98B3-4BD7E1A5BBC2}" type="datetimeFigureOut">
              <a:rPr lang="en-US"/>
              <a:pPr>
                <a:defRPr/>
              </a:pPr>
              <a:t>2/23/2022</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08188F71-8DCD-4505-A9FE-3BAE749FC52D}" type="slidenum">
              <a:rPr lang="en-US"/>
              <a:pPr>
                <a:defRPr/>
              </a:pPr>
              <a:t>‹nº›</a:t>
            </a:fld>
            <a:endParaRPr lang="en-US"/>
          </a:p>
        </p:txBody>
      </p:sp>
    </p:spTree>
    <p:extLst>
      <p:ext uri="{BB962C8B-B14F-4D97-AF65-F5344CB8AC3E}">
        <p14:creationId xmlns:p14="http://schemas.microsoft.com/office/powerpoint/2010/main" val="113715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4"/>
          </p:nvPr>
        </p:nvSpPr>
        <p:spPr/>
        <p:txBody>
          <a:bodyPr/>
          <a:lstStyle>
            <a:lvl1pPr>
              <a:defRPr/>
            </a:lvl1pPr>
          </a:lstStyle>
          <a:p>
            <a:pPr>
              <a:defRPr/>
            </a:pPr>
            <a:fld id="{BD6B1F53-D408-4E0B-B077-DCD6E706EB36}" type="datetimeFigureOut">
              <a:rPr lang="en-US"/>
              <a:pPr>
                <a:defRPr/>
              </a:pPr>
              <a:t>2/23/2022</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287C717C-25D8-4619-BCA0-5B92861CABE2}" type="slidenum">
              <a:rPr lang="en-US"/>
              <a:pPr>
                <a:defRPr/>
              </a:pPr>
              <a:t>‹nº›</a:t>
            </a:fld>
            <a:endParaRPr lang="en-US"/>
          </a:p>
        </p:txBody>
      </p:sp>
    </p:spTree>
    <p:extLst>
      <p:ext uri="{BB962C8B-B14F-4D97-AF65-F5344CB8AC3E}">
        <p14:creationId xmlns:p14="http://schemas.microsoft.com/office/powerpoint/2010/main" val="105249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lvl1pPr>
              <a:defRPr/>
            </a:lvl1pPr>
          </a:lstStyle>
          <a:p>
            <a:pPr>
              <a:defRPr/>
            </a:pPr>
            <a:fld id="{8B3C96EE-7683-4601-84FE-E5514FB96EE6}" type="datetimeFigureOut">
              <a:rPr lang="en-US"/>
              <a:pPr>
                <a:defRPr/>
              </a:pPr>
              <a:t>2/23/2022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8839EC-2B80-48E8-8E92-8899464AF3D9}" type="slidenum">
              <a:rPr lang="en-US"/>
              <a:pPr>
                <a:defRPr/>
              </a:pPr>
              <a:t>‹nº›</a:t>
            </a:fld>
            <a:endParaRPr lang="en-US"/>
          </a:p>
        </p:txBody>
      </p:sp>
    </p:spTree>
    <p:extLst>
      <p:ext uri="{BB962C8B-B14F-4D97-AF65-F5344CB8AC3E}">
        <p14:creationId xmlns:p14="http://schemas.microsoft.com/office/powerpoint/2010/main" val="409744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p:cNvSpPr>
            <a:spLocks noGrp="1"/>
          </p:cNvSpPr>
          <p:nvPr>
            <p:ph type="dt" sz="half" idx="15"/>
          </p:nvPr>
        </p:nvSpPr>
        <p:spPr/>
        <p:txBody>
          <a:bodyPr/>
          <a:lstStyle>
            <a:lvl1pPr>
              <a:defRPr/>
            </a:lvl1pPr>
          </a:lstStyle>
          <a:p>
            <a:pPr>
              <a:defRPr/>
            </a:pPr>
            <a:fld id="{6CFC68A4-36CE-49C5-874F-5BB114968CCF}" type="datetimeFigureOut">
              <a:rPr lang="en-US"/>
              <a:pPr>
                <a:defRPr/>
              </a:pPr>
              <a:t>2/23/2022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3499C989-6C5F-4409-81E3-4A6FBFD9D423}" type="slidenum">
              <a:rPr lang="en-US"/>
              <a:pPr>
                <a:defRPr/>
              </a:pPr>
              <a:t>‹nº›</a:t>
            </a:fld>
            <a:endParaRPr lang="en-US"/>
          </a:p>
        </p:txBody>
      </p:sp>
    </p:spTree>
    <p:extLst>
      <p:ext uri="{BB962C8B-B14F-4D97-AF65-F5344CB8AC3E}">
        <p14:creationId xmlns:p14="http://schemas.microsoft.com/office/powerpoint/2010/main" val="233416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5"/>
          </p:nvPr>
        </p:nvSpPr>
        <p:spPr/>
        <p:txBody>
          <a:bodyPr/>
          <a:lstStyle>
            <a:lvl1pPr>
              <a:defRPr/>
            </a:lvl1pPr>
          </a:lstStyle>
          <a:p>
            <a:pPr>
              <a:defRPr/>
            </a:pPr>
            <a:fld id="{BA8DEB7C-5C04-45A4-AE98-689ECE8D15D1}" type="datetimeFigureOut">
              <a:rPr lang="en-US"/>
              <a:pPr>
                <a:defRPr/>
              </a:pPr>
              <a:t>2/23/2022</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192BDEAF-718F-47F4-A3F1-2FE37352D8DA}" type="slidenum">
              <a:rPr lang="en-US"/>
              <a:pPr>
                <a:defRPr/>
              </a:pPr>
              <a:t>‹nº›</a:t>
            </a:fld>
            <a:endParaRPr lang="en-US"/>
          </a:p>
        </p:txBody>
      </p:sp>
    </p:spTree>
    <p:extLst>
      <p:ext uri="{BB962C8B-B14F-4D97-AF65-F5344CB8AC3E}">
        <p14:creationId xmlns:p14="http://schemas.microsoft.com/office/powerpoint/2010/main" val="343125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3"/>
          <p:cNvSpPr>
            <a:spLocks noGrp="1"/>
          </p:cNvSpPr>
          <p:nvPr>
            <p:ph type="dt" sz="half" idx="10"/>
          </p:nvPr>
        </p:nvSpPr>
        <p:spPr/>
        <p:txBody>
          <a:bodyPr/>
          <a:lstStyle>
            <a:lvl1pPr>
              <a:defRPr/>
            </a:lvl1pPr>
          </a:lstStyle>
          <a:p>
            <a:pPr>
              <a:defRPr/>
            </a:pPr>
            <a:fld id="{68A6638B-DF45-4963-8B88-9F6E07681DDA}" type="datetimeFigureOut">
              <a:rPr lang="en-US"/>
              <a:pPr>
                <a:defRPr/>
              </a:pPr>
              <a:t>2/23/2022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D921D3-9A96-447F-967A-D4BE660AA352}" type="slidenum">
              <a:rPr lang="en-US"/>
              <a:pPr>
                <a:defRPr/>
              </a:pPr>
              <a:t>‹nº›</a:t>
            </a:fld>
            <a:endParaRPr lang="en-US"/>
          </a:p>
        </p:txBody>
      </p:sp>
    </p:spTree>
    <p:extLst>
      <p:ext uri="{BB962C8B-B14F-4D97-AF65-F5344CB8AC3E}">
        <p14:creationId xmlns:p14="http://schemas.microsoft.com/office/powerpoint/2010/main" val="407749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459DC3-92E0-4819-8BE1-98FDAEEA986F}" type="datetimeFigureOut">
              <a:rPr lang="en-US"/>
              <a:pPr>
                <a:defRPr/>
              </a:pPr>
              <a:t>2/23/2022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961996-9650-40FA-A03A-C76FE8334380}" type="slidenum">
              <a:rPr lang="en-US"/>
              <a:pPr>
                <a:defRPr/>
              </a:pPr>
              <a:t>‹nº›</a:t>
            </a:fld>
            <a:endParaRPr lang="en-US"/>
          </a:p>
        </p:txBody>
      </p:sp>
    </p:spTree>
    <p:extLst>
      <p:ext uri="{BB962C8B-B14F-4D97-AF65-F5344CB8AC3E}">
        <p14:creationId xmlns:p14="http://schemas.microsoft.com/office/powerpoint/2010/main" val="120171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3"/>
          <p:cNvSpPr>
            <a:spLocks noGrp="1"/>
          </p:cNvSpPr>
          <p:nvPr>
            <p:ph type="dt" sz="half" idx="14"/>
          </p:nvPr>
        </p:nvSpPr>
        <p:spPr/>
        <p:txBody>
          <a:bodyPr/>
          <a:lstStyle>
            <a:lvl1pPr>
              <a:defRPr/>
            </a:lvl1pPr>
          </a:lstStyle>
          <a:p>
            <a:pPr>
              <a:defRPr/>
            </a:pPr>
            <a:fld id="{17B8EDA8-3084-4286-A28D-31A4178A94E9}" type="datetimeFigureOut">
              <a:rPr lang="en-US"/>
              <a:pPr>
                <a:defRPr/>
              </a:pPr>
              <a:t>2/23/2022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D02396A-374F-4D15-9F1C-AEB4B632D154}" type="slidenum">
              <a:rPr lang="en-US"/>
              <a:pPr>
                <a:defRPr/>
              </a:pPr>
              <a:t>‹nº›</a:t>
            </a:fld>
            <a:endParaRPr lang="en-US"/>
          </a:p>
        </p:txBody>
      </p:sp>
    </p:spTree>
    <p:extLst>
      <p:ext uri="{BB962C8B-B14F-4D97-AF65-F5344CB8AC3E}">
        <p14:creationId xmlns:p14="http://schemas.microsoft.com/office/powerpoint/2010/main" val="321242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3"/>
          <p:cNvSpPr>
            <a:spLocks noGrp="1"/>
          </p:cNvSpPr>
          <p:nvPr>
            <p:ph type="dt" sz="half" idx="10"/>
          </p:nvPr>
        </p:nvSpPr>
        <p:spPr/>
        <p:txBody>
          <a:bodyPr/>
          <a:lstStyle>
            <a:lvl1pPr>
              <a:defRPr/>
            </a:lvl1pPr>
          </a:lstStyle>
          <a:p>
            <a:pPr>
              <a:defRPr/>
            </a:pPr>
            <a:fld id="{F2480BC1-66EC-4992-8AAD-CCDE58237E86}" type="datetimeFigureOut">
              <a:rPr lang="en-US"/>
              <a:pPr>
                <a:defRPr/>
              </a:pPr>
              <a:t>2/23/2022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E601FB-0AAB-43FD-8003-BEE6DA3E960A}" type="slidenum">
              <a:rPr lang="en-US"/>
              <a:pPr>
                <a:defRPr/>
              </a:pPr>
              <a:t>‹nº›</a:t>
            </a:fld>
            <a:endParaRPr lang="en-US"/>
          </a:p>
        </p:txBody>
      </p:sp>
    </p:spTree>
    <p:extLst>
      <p:ext uri="{BB962C8B-B14F-4D97-AF65-F5344CB8AC3E}">
        <p14:creationId xmlns:p14="http://schemas.microsoft.com/office/powerpoint/2010/main" val="88752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1" fontAlgn="auto" hangingPunct="1">
              <a:spcBef>
                <a:spcPts val="0"/>
              </a:spcBef>
              <a:spcAft>
                <a:spcPts val="0"/>
              </a:spcAft>
              <a:defRPr sz="3200" cap="all" baseline="0" dirty="0">
                <a:solidFill>
                  <a:schemeClr val="accent1">
                    <a:lumMod val="50000"/>
                  </a:schemeClr>
                </a:solidFill>
                <a:latin typeface="+mn-lt"/>
              </a:defRPr>
            </a:lvl1pPr>
          </a:lstStyle>
          <a:p>
            <a:pPr>
              <a:defRPr/>
            </a:pPr>
            <a:fld id="{BD081C13-49A4-4824-9DB1-7BFC4DB3DF57}" type="datetimeFigureOut">
              <a:rPr lang="en-US"/>
              <a:pPr>
                <a:defRPr/>
              </a:pPr>
              <a:t>2/23/2022</a:t>
            </a:fld>
            <a:endParaRPr lang="en-US"/>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1" fontAlgn="auto" hangingPunct="1">
              <a:spcBef>
                <a:spcPts val="0"/>
              </a:spcBef>
              <a:spcAft>
                <a:spcPts val="0"/>
              </a:spcAft>
              <a:defRPr sz="3200" cap="all" baseline="0" dirty="0">
                <a:solidFill>
                  <a:schemeClr val="accent1">
                    <a:lumMod val="5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eaLnBrk="1" fontAlgn="auto" hangingPunct="1">
              <a:spcBef>
                <a:spcPts val="0"/>
              </a:spcBef>
              <a:spcAft>
                <a:spcPts val="0"/>
              </a:spcAft>
              <a:defRPr sz="3200" cap="all" baseline="0" dirty="0">
                <a:solidFill>
                  <a:schemeClr val="accent1">
                    <a:lumMod val="50000"/>
                  </a:schemeClr>
                </a:solidFill>
                <a:latin typeface="+mn-lt"/>
              </a:defRPr>
            </a:lvl1pPr>
          </a:lstStyle>
          <a:p>
            <a:pPr>
              <a:defRPr/>
            </a:pPr>
            <a:fld id="{13CEAF6E-5DF8-4A9E-87E7-580DD69B3420}"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7" r:id="rId12"/>
    <p:sldLayoutId id="2147483681" r:id="rId13"/>
    <p:sldLayoutId id="2147483682" r:id="rId14"/>
    <p:sldLayoutId id="2147483683" r:id="rId15"/>
    <p:sldLayoutId id="2147483684" r:id="rId16"/>
    <p:sldLayoutId id="2147483685" r:id="rId17"/>
  </p:sldLayoutIdLst>
  <p:hf sldNum="0" hdr="0" ftr="0" dt="0"/>
  <p:txStyles>
    <p:titleStyle>
      <a:lvl1pPr algn="l" rtl="0" eaLnBrk="1" fontAlgn="base" hangingPunct="1">
        <a:lnSpc>
          <a:spcPct val="90000"/>
        </a:lnSpc>
        <a:spcBef>
          <a:spcPct val="0"/>
        </a:spcBef>
        <a:spcAft>
          <a:spcPct val="0"/>
        </a:spcAft>
        <a:defRPr sz="5400" kern="1200" cap="all">
          <a:solidFill>
            <a:schemeClr val="accent1"/>
          </a:solidFill>
          <a:latin typeface="+mj-lt"/>
          <a:ea typeface="+mj-ea"/>
          <a:cs typeface="+mj-cs"/>
        </a:defRPr>
      </a:lvl1pPr>
      <a:lvl2pPr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2pPr>
      <a:lvl3pPr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3pPr>
      <a:lvl4pPr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4pPr>
      <a:lvl5pPr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5pPr>
      <a:lvl6pPr marL="457200"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6pPr>
      <a:lvl7pPr marL="914400"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7pPr>
      <a:lvl8pPr marL="1371600"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8pPr>
      <a:lvl9pPr marL="1828800" algn="l" rtl="0" eaLnBrk="1" fontAlgn="base" hangingPunct="1">
        <a:lnSpc>
          <a:spcPct val="90000"/>
        </a:lnSpc>
        <a:spcBef>
          <a:spcPct val="0"/>
        </a:spcBef>
        <a:spcAft>
          <a:spcPct val="0"/>
        </a:spcAft>
        <a:defRPr sz="5400">
          <a:solidFill>
            <a:schemeClr val="accent1"/>
          </a:solidFill>
          <a:latin typeface="Impact" panose="020B0806030902050204" pitchFamily="34" charset="0"/>
        </a:defRPr>
      </a:lvl9pPr>
    </p:titleStyle>
    <p:bodyStyle>
      <a:lvl1pPr marL="228600" indent="-228600" algn="l" rtl="0" eaLnBrk="1" fontAlgn="base" hangingPunct="1">
        <a:lnSpc>
          <a:spcPct val="120000"/>
        </a:lnSpc>
        <a:spcBef>
          <a:spcPts val="1000"/>
        </a:spcBef>
        <a:spcAft>
          <a:spcPct val="0"/>
        </a:spcAft>
        <a:buClr>
          <a:schemeClr val="accent1"/>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868363" y="663575"/>
            <a:ext cx="9755187" cy="1924050"/>
          </a:xfrm>
        </p:spPr>
        <p:txBody>
          <a:bodyPr/>
          <a:lstStyle/>
          <a:p>
            <a:pPr fontAlgn="auto">
              <a:spcAft>
                <a:spcPts val="0"/>
              </a:spcAft>
              <a:defRPr/>
            </a:pPr>
            <a:r>
              <a:rPr lang="pt-BR" sz="6000" dirty="0">
                <a:latin typeface="Arial" panose="020B0604020202020204" pitchFamily="34" charset="0"/>
                <a:cs typeface="Arial" panose="020B0604020202020204" pitchFamily="34" charset="0"/>
              </a:rPr>
              <a:t>hemograma</a:t>
            </a:r>
          </a:p>
        </p:txBody>
      </p:sp>
      <p:sp>
        <p:nvSpPr>
          <p:cNvPr id="3" name="Subtítulo 2"/>
          <p:cNvSpPr>
            <a:spLocks noGrp="1"/>
          </p:cNvSpPr>
          <p:nvPr>
            <p:ph type="subTitle" idx="1"/>
          </p:nvPr>
        </p:nvSpPr>
        <p:spPr>
          <a:xfrm rot="21420000">
            <a:off x="3843338" y="3756025"/>
            <a:ext cx="6470650" cy="550863"/>
          </a:xfrm>
        </p:spPr>
        <p:txBody>
          <a:bodyPr/>
          <a:lstStyle/>
          <a:p>
            <a:pPr fontAlgn="auto">
              <a:spcAft>
                <a:spcPts val="0"/>
              </a:spcAft>
              <a:defRPr/>
            </a:pPr>
            <a:r>
              <a:rPr lang="pt-BR" sz="2400" dirty="0">
                <a:solidFill>
                  <a:schemeClr val="tx1"/>
                </a:solidFill>
                <a:latin typeface="Arial" panose="020B0604020202020204" pitchFamily="34" charset="0"/>
                <a:cs typeface="Arial" panose="020B0604020202020204" pitchFamily="34" charset="0"/>
              </a:rPr>
              <a:t>Enfermeira  Layla </a:t>
            </a:r>
            <a:r>
              <a:rPr lang="pt-BR" sz="2400" dirty="0" err="1">
                <a:solidFill>
                  <a:schemeClr val="tx1"/>
                </a:solidFill>
                <a:latin typeface="Arial" panose="020B0604020202020204" pitchFamily="34" charset="0"/>
                <a:cs typeface="Arial" panose="020B0604020202020204" pitchFamily="34" charset="0"/>
              </a:rPr>
              <a:t>kelly</a:t>
            </a:r>
            <a:r>
              <a:rPr lang="pt-BR" sz="2400" dirty="0">
                <a:solidFill>
                  <a:schemeClr val="tx1"/>
                </a:solidFill>
                <a:latin typeface="Arial" panose="020B0604020202020204" pitchFamily="34" charset="0"/>
                <a:cs typeface="Arial" panose="020B0604020202020204" pitchFamily="34" charset="0"/>
              </a:rPr>
              <a:t> </a:t>
            </a:r>
          </a:p>
        </p:txBody>
      </p:sp>
      <p:pic>
        <p:nvPicPr>
          <p:cNvPr id="4100" name="Picture 2" descr="Desvendando o Hemograma Completo: Primeira parte - Eritróc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263" y="2952750"/>
            <a:ext cx="24733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331642">
            <a:off x="285750" y="596900"/>
            <a:ext cx="2771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149225"/>
            <a:ext cx="271621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279400" y="381000"/>
            <a:ext cx="10909300" cy="5219700"/>
          </a:xfrm>
        </p:spPr>
        <p:txBody>
          <a:bodyPr>
            <a:noAutofit/>
          </a:bodyPr>
          <a:lstStyle/>
          <a:p>
            <a:pPr algn="just" fontAlgn="auto">
              <a:spcAft>
                <a:spcPts val="0"/>
              </a:spcAft>
              <a:defRPr/>
            </a:pPr>
            <a:endParaRPr lang="pt-BR" b="1" cap="none" dirty="0">
              <a:latin typeface="Times New Roman" panose="02020603050405020304" pitchFamily="18" charset="0"/>
              <a:cs typeface="Times New Roman" panose="02020603050405020304" pitchFamily="18" charset="0"/>
            </a:endParaRPr>
          </a:p>
          <a:p>
            <a:pPr algn="just" fontAlgn="auto">
              <a:spcAft>
                <a:spcPts val="0"/>
              </a:spcAft>
              <a:defRPr/>
            </a:pPr>
            <a:r>
              <a:rPr lang="pt-BR" b="1" cap="none" dirty="0">
                <a:latin typeface="Times New Roman" panose="02020603050405020304" pitchFamily="18" charset="0"/>
                <a:cs typeface="Times New Roman" panose="02020603050405020304" pitchFamily="18" charset="0"/>
              </a:rPr>
              <a:t>Volume corpuscular médio( VCM): MÉDIA DO VOLUME DE HEMÁCIAS</a:t>
            </a:r>
            <a:r>
              <a:rPr lang="pt-BR" cap="none" dirty="0">
                <a:latin typeface="Times New Roman" panose="02020603050405020304" pitchFamily="18" charset="0"/>
                <a:cs typeface="Times New Roman" panose="02020603050405020304" pitchFamily="18" charset="0"/>
              </a:rPr>
              <a:t>.  Relação entre volume do hematócrito e o número do eritrócito.  O VCM é analisado para casos de anemia associada a alteração na morfologia das hemácias. O resultado pode mostrar tamanho normal (</a:t>
            </a:r>
            <a:r>
              <a:rPr lang="pt-BR" cap="none" dirty="0" err="1">
                <a:latin typeface="Times New Roman" panose="02020603050405020304" pitchFamily="18" charset="0"/>
                <a:cs typeface="Times New Roman" panose="02020603050405020304" pitchFamily="18" charset="0"/>
              </a:rPr>
              <a:t>normocítica</a:t>
            </a:r>
            <a:r>
              <a:rPr lang="pt-BR" cap="none" dirty="0">
                <a:latin typeface="Times New Roman" panose="02020603050405020304" pitchFamily="18" charset="0"/>
                <a:cs typeface="Times New Roman" panose="02020603050405020304" pitchFamily="18" charset="0"/>
              </a:rPr>
              <a:t>); reduzida( </a:t>
            </a:r>
            <a:r>
              <a:rPr lang="pt-BR" cap="none" dirty="0" err="1">
                <a:latin typeface="Times New Roman" panose="02020603050405020304" pitchFamily="18" charset="0"/>
                <a:cs typeface="Times New Roman" panose="02020603050405020304" pitchFamily="18" charset="0"/>
              </a:rPr>
              <a:t>microcítica</a:t>
            </a:r>
            <a:r>
              <a:rPr lang="pt-BR" cap="none" dirty="0">
                <a:latin typeface="Times New Roman" panose="02020603050405020304" pitchFamily="18" charset="0"/>
                <a:cs typeface="Times New Roman" panose="02020603050405020304" pitchFamily="18" charset="0"/>
              </a:rPr>
              <a:t>); aumentada(</a:t>
            </a:r>
            <a:r>
              <a:rPr lang="pt-BR" cap="none" dirty="0" err="1">
                <a:latin typeface="Times New Roman" panose="02020603050405020304" pitchFamily="18" charset="0"/>
                <a:cs typeface="Times New Roman" panose="02020603050405020304" pitchFamily="18" charset="0"/>
              </a:rPr>
              <a:t>macrocítica</a:t>
            </a:r>
            <a:r>
              <a:rPr lang="pt-BR" cap="none" dirty="0">
                <a:latin typeface="Times New Roman" panose="02020603050405020304" pitchFamily="18" charset="0"/>
                <a:cs typeface="Times New Roman" panose="02020603050405020304" pitchFamily="18" charset="0"/>
              </a:rPr>
              <a:t>) e </a:t>
            </a:r>
            <a:r>
              <a:rPr lang="pt-BR" cap="none" dirty="0" err="1">
                <a:latin typeface="Times New Roman" panose="02020603050405020304" pitchFamily="18" charset="0"/>
                <a:cs typeface="Times New Roman" panose="02020603050405020304" pitchFamily="18" charset="0"/>
              </a:rPr>
              <a:t>anisocitose</a:t>
            </a:r>
            <a:r>
              <a:rPr lang="pt-BR" cap="none" dirty="0">
                <a:latin typeface="Times New Roman" panose="02020603050405020304" pitchFamily="18" charset="0"/>
                <a:cs typeface="Times New Roman" panose="02020603050405020304" pitchFamily="18" charset="0"/>
              </a:rPr>
              <a:t>( hemácias com volumes diferentes. </a:t>
            </a:r>
          </a:p>
          <a:p>
            <a:pPr marL="0" indent="0" algn="just" fontAlgn="auto">
              <a:spcAft>
                <a:spcPts val="0"/>
              </a:spcAft>
              <a:buNone/>
              <a:defRPr/>
            </a:pPr>
            <a:r>
              <a:rPr lang="pt-BR" cap="none" dirty="0" err="1">
                <a:latin typeface="Times New Roman" panose="02020603050405020304" pitchFamily="18" charset="0"/>
                <a:cs typeface="Times New Roman" panose="02020603050405020304" pitchFamily="18" charset="0"/>
              </a:rPr>
              <a:t>Macrocitose</a:t>
            </a:r>
            <a:r>
              <a:rPr lang="pt-BR" cap="none" dirty="0">
                <a:latin typeface="Times New Roman" panose="02020603050405020304" pitchFamily="18" charset="0"/>
                <a:cs typeface="Times New Roman" panose="02020603050405020304" pitchFamily="18" charset="0"/>
              </a:rPr>
              <a:t> pode está associada a deficiência de B12,ácido fólico ou tabagismo.</a:t>
            </a:r>
          </a:p>
          <a:p>
            <a:pPr algn="just" fontAlgn="auto">
              <a:spcAft>
                <a:spcPts val="0"/>
              </a:spcAft>
              <a:defRPr/>
            </a:pPr>
            <a:r>
              <a:rPr lang="pt-BR" b="1" cap="none" dirty="0">
                <a:latin typeface="Times New Roman" panose="02020603050405020304" pitchFamily="18" charset="0"/>
                <a:cs typeface="Times New Roman" panose="02020603050405020304" pitchFamily="18" charset="0"/>
              </a:rPr>
              <a:t>Hemoglobina Corpuscular Média( HCM): </a:t>
            </a:r>
            <a:r>
              <a:rPr lang="pt-BR" cap="none" dirty="0">
                <a:latin typeface="Times New Roman" panose="02020603050405020304" pitchFamily="18" charset="0"/>
                <a:cs typeface="Times New Roman" panose="02020603050405020304" pitchFamily="18" charset="0"/>
              </a:rPr>
              <a:t>É a relação obtida entre o valor da hemoglobina obtida em gramas e contagem de eritrócitos.  Altos níveis são causados por </a:t>
            </a:r>
            <a:r>
              <a:rPr lang="pt-BR" cap="none" dirty="0" err="1">
                <a:latin typeface="Times New Roman" panose="02020603050405020304" pitchFamily="18" charset="0"/>
                <a:cs typeface="Times New Roman" panose="02020603050405020304" pitchFamily="18" charset="0"/>
              </a:rPr>
              <a:t>macrocitose</a:t>
            </a:r>
            <a:r>
              <a:rPr lang="pt-BR" cap="none" dirty="0">
                <a:latin typeface="Times New Roman" panose="02020603050405020304" pitchFamily="18" charset="0"/>
                <a:cs typeface="Times New Roman" panose="02020603050405020304" pitchFamily="18" charset="0"/>
              </a:rPr>
              <a:t>. Níveis baixos ocorrem em hemácias </a:t>
            </a:r>
            <a:r>
              <a:rPr lang="pt-BR" cap="none" dirty="0" err="1">
                <a:latin typeface="Times New Roman" panose="02020603050405020304" pitchFamily="18" charset="0"/>
                <a:cs typeface="Times New Roman" panose="02020603050405020304" pitchFamily="18" charset="0"/>
              </a:rPr>
              <a:t>microcíticas</a:t>
            </a:r>
            <a:r>
              <a:rPr lang="pt-BR" cap="none" dirty="0">
                <a:latin typeface="Times New Roman" panose="02020603050405020304" pitchFamily="18" charset="0"/>
                <a:cs typeface="Times New Roman" panose="02020603050405020304" pitchFamily="18" charset="0"/>
              </a:rPr>
              <a:t>. </a:t>
            </a:r>
          </a:p>
          <a:p>
            <a:pPr algn="just" fontAlgn="auto">
              <a:spcAft>
                <a:spcPts val="0"/>
              </a:spcAft>
              <a:defRPr/>
            </a:pPr>
            <a:r>
              <a:rPr lang="pt-BR" b="1" cap="none" dirty="0">
                <a:latin typeface="Times New Roman" panose="02020603050405020304" pitchFamily="18" charset="0"/>
                <a:cs typeface="Times New Roman" panose="02020603050405020304" pitchFamily="18" charset="0"/>
              </a:rPr>
              <a:t>Concentração de Hemoglobina Corpuscular Média ( CHCM): </a:t>
            </a:r>
            <a:r>
              <a:rPr lang="pt-BR" cap="none" dirty="0">
                <a:latin typeface="Times New Roman" panose="02020603050405020304" pitchFamily="18" charset="0"/>
                <a:cs typeface="Times New Roman" panose="02020603050405020304" pitchFamily="18" charset="0"/>
              </a:rPr>
              <a:t>Concentração de hemoglobina encontrada em 100 ml de hemácias. Indica o grau de saturação da hemoglobina nos eritrócitos. Se a saturação for normal, as hemácias são </a:t>
            </a:r>
            <a:r>
              <a:rPr lang="pt-BR" cap="none" dirty="0" err="1">
                <a:latin typeface="Times New Roman" panose="02020603050405020304" pitchFamily="18" charset="0"/>
                <a:cs typeface="Times New Roman" panose="02020603050405020304" pitchFamily="18" charset="0"/>
              </a:rPr>
              <a:t>normocrômicas</a:t>
            </a:r>
            <a:r>
              <a:rPr lang="pt-BR" cap="none" dirty="0">
                <a:latin typeface="Times New Roman" panose="02020603050405020304" pitchFamily="18" charset="0"/>
                <a:cs typeface="Times New Roman" panose="02020603050405020304" pitchFamily="18" charset="0"/>
              </a:rPr>
              <a:t>, se estiver reduzida são </a:t>
            </a:r>
            <a:r>
              <a:rPr lang="pt-BR" cap="none" dirty="0" err="1">
                <a:latin typeface="Times New Roman" panose="02020603050405020304" pitchFamily="18" charset="0"/>
                <a:cs typeface="Times New Roman" panose="02020603050405020304" pitchFamily="18" charset="0"/>
              </a:rPr>
              <a:t>hipocrômicas</a:t>
            </a:r>
            <a:r>
              <a:rPr lang="pt-BR" cap="none" dirty="0">
                <a:latin typeface="Times New Roman" panose="02020603050405020304" pitchFamily="18" charset="0"/>
                <a:cs typeface="Times New Roman" panose="02020603050405020304" pitchFamily="18" charset="0"/>
              </a:rPr>
              <a:t>, se estiver elevada </a:t>
            </a:r>
            <a:r>
              <a:rPr lang="pt-BR" cap="none" dirty="0" err="1">
                <a:latin typeface="Times New Roman" panose="02020603050405020304" pitchFamily="18" charset="0"/>
                <a:cs typeface="Times New Roman" panose="02020603050405020304" pitchFamily="18" charset="0"/>
              </a:rPr>
              <a:t>hipercrômica</a:t>
            </a:r>
            <a:r>
              <a:rPr lang="pt-BR" cap="none" dirty="0">
                <a:latin typeface="Times New Roman" panose="02020603050405020304" pitchFamily="18" charset="0"/>
                <a:cs typeface="Times New Roman" panose="02020603050405020304" pitchFamily="18" charset="0"/>
              </a:rPr>
              <a:t>. </a:t>
            </a:r>
          </a:p>
          <a:p>
            <a:pPr algn="just" fontAlgn="auto">
              <a:spcAft>
                <a:spcPts val="0"/>
              </a:spcAft>
              <a:defRPr/>
            </a:pPr>
            <a:endParaRPr lang="pt-BR" cap="none" dirty="0">
              <a:latin typeface="Times New Roman" panose="02020603050405020304" pitchFamily="18" charset="0"/>
              <a:cs typeface="Times New Roman" panose="02020603050405020304" pitchFamily="18" charset="0"/>
            </a:endParaRPr>
          </a:p>
          <a:p>
            <a:pPr algn="just" fontAlgn="auto">
              <a:spcAft>
                <a:spcPts val="0"/>
              </a:spcAft>
              <a:defRPr/>
            </a:pPr>
            <a:endParaRPr lang="pt-B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596900" y="513996"/>
            <a:ext cx="10394707" cy="3311189"/>
          </a:xfrm>
        </p:spPr>
        <p:txBody>
          <a:bodyPr/>
          <a:lstStyle/>
          <a:p>
            <a:r>
              <a:rPr lang="pt-BR" sz="2400" b="1" dirty="0" err="1">
                <a:latin typeface="Times New Roman" panose="02020603050405020304" pitchFamily="18" charset="0"/>
                <a:cs typeface="Times New Roman" panose="02020603050405020304" pitchFamily="18" charset="0"/>
              </a:rPr>
              <a:t>Rdw</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pt-BR" sz="2400" cap="none" dirty="0">
                <a:latin typeface="Times New Roman" panose="02020603050405020304" pitchFamily="18" charset="0"/>
                <a:cs typeface="Times New Roman" panose="02020603050405020304" pitchFamily="18" charset="0"/>
              </a:rPr>
              <a:t>Valores obtidos em percentuais. Medida quantitativa de </a:t>
            </a:r>
            <a:r>
              <a:rPr lang="pt-BR" sz="2400" cap="none" dirty="0" err="1">
                <a:latin typeface="Times New Roman" panose="02020603050405020304" pitchFamily="18" charset="0"/>
                <a:cs typeface="Times New Roman" panose="02020603050405020304" pitchFamily="18" charset="0"/>
              </a:rPr>
              <a:t>anisocitose</a:t>
            </a:r>
            <a:r>
              <a:rPr lang="pt-BR" sz="2400" cap="none" dirty="0">
                <a:latin typeface="Times New Roman" panose="02020603050405020304" pitchFamily="18" charset="0"/>
                <a:cs typeface="Times New Roman" panose="02020603050405020304" pitchFamily="18" charset="0"/>
              </a:rPr>
              <a:t> por histograma de distribuição das hemácias de acordo com o volume das células</a:t>
            </a:r>
            <a:r>
              <a:rPr lang="pt-BR" dirty="0"/>
              <a:t>.  </a:t>
            </a:r>
            <a:r>
              <a:rPr lang="pt-BR" sz="2400" dirty="0">
                <a:latin typeface="Times New Roman" panose="02020603050405020304" pitchFamily="18" charset="0"/>
                <a:cs typeface="Times New Roman" panose="02020603050405020304" pitchFamily="18" charset="0"/>
              </a:rPr>
              <a:t>É </a:t>
            </a:r>
            <a:r>
              <a:rPr lang="pt-BR" sz="2400" cap="none" dirty="0">
                <a:latin typeface="Times New Roman" panose="02020603050405020304" pitchFamily="18" charset="0"/>
                <a:cs typeface="Times New Roman" panose="02020603050405020304" pitchFamily="18" charset="0"/>
              </a:rPr>
              <a:t>útil para diferenciar anemia </a:t>
            </a:r>
            <a:r>
              <a:rPr lang="pt-BR" sz="2400" cap="none" dirty="0" err="1">
                <a:latin typeface="Times New Roman" panose="02020603050405020304" pitchFamily="18" charset="0"/>
                <a:cs typeface="Times New Roman" panose="02020603050405020304" pitchFamily="18" charset="0"/>
              </a:rPr>
              <a:t>ferropiva</a:t>
            </a:r>
            <a:r>
              <a:rPr lang="pt-BR" sz="2400" cap="none" dirty="0">
                <a:latin typeface="Times New Roman" panose="02020603050405020304" pitchFamily="18" charset="0"/>
                <a:cs typeface="Times New Roman" panose="02020603050405020304" pitchFamily="18" charset="0"/>
              </a:rPr>
              <a:t> de outras anemias. </a:t>
            </a:r>
          </a:p>
        </p:txBody>
      </p:sp>
    </p:spTree>
    <p:extLst>
      <p:ext uri="{BB962C8B-B14F-4D97-AF65-F5344CB8AC3E}">
        <p14:creationId xmlns:p14="http://schemas.microsoft.com/office/powerpoint/2010/main" val="104448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165100" y="539396"/>
            <a:ext cx="10795000" cy="4083404"/>
          </a:xfrm>
        </p:spPr>
        <p:txBody>
          <a:bodyPr>
            <a:noAutofit/>
          </a:bodyPr>
          <a:lstStyle/>
          <a:p>
            <a:pPr algn="just"/>
            <a:r>
              <a:rPr lang="pt-BR" sz="2400" cap="none" dirty="0">
                <a:latin typeface="Times New Roman" panose="02020603050405020304" pitchFamily="18" charset="0"/>
                <a:cs typeface="Times New Roman" panose="02020603050405020304" pitchFamily="18" charset="0"/>
              </a:rPr>
              <a:t>VHS – Velocidade de hemossedimentação- resultado de forças envolvidas na sedimentação das hemácias, e mecanismos oponentes de substâncias plasmáticas. É um indicador não especifico de infecção e inflamação tecidual. É útil para inflamações crônicas como artrite </a:t>
            </a:r>
            <a:r>
              <a:rPr lang="pt-BR" sz="2400" cap="none" dirty="0" err="1">
                <a:latin typeface="Times New Roman" panose="02020603050405020304" pitchFamily="18" charset="0"/>
                <a:cs typeface="Times New Roman" panose="02020603050405020304" pitchFamily="18" charset="0"/>
              </a:rPr>
              <a:t>reumatóide</a:t>
            </a:r>
            <a:r>
              <a:rPr lang="pt-BR" sz="2400" cap="none" dirty="0">
                <a:latin typeface="Times New Roman" panose="02020603050405020304" pitchFamily="18" charset="0"/>
                <a:cs typeface="Times New Roman" panose="02020603050405020304" pitchFamily="18" charset="0"/>
              </a:rPr>
              <a:t>. </a:t>
            </a:r>
          </a:p>
          <a:p>
            <a:pPr marL="0" indent="0" algn="just">
              <a:buNone/>
            </a:pPr>
            <a:r>
              <a:rPr lang="pt-BR" sz="2400" b="1" cap="none" dirty="0">
                <a:latin typeface="Times New Roman" panose="02020603050405020304" pitchFamily="18" charset="0"/>
                <a:cs typeface="Times New Roman" panose="02020603050405020304" pitchFamily="18" charset="0"/>
              </a:rPr>
              <a:t>VHS aumentado sugere: neoplasias, processos infecciosos agudos ou crônicos, doenças renais, período menstrual, gravidez, lúpus, anemias graves, hepatites agudas, processos de queimadura, </a:t>
            </a:r>
            <a:r>
              <a:rPr lang="pt-BR" sz="2400" b="1" cap="none" dirty="0" err="1">
                <a:latin typeface="Times New Roman" panose="02020603050405020304" pitchFamily="18" charset="0"/>
                <a:cs typeface="Times New Roman" panose="02020603050405020304" pitchFamily="18" charset="0"/>
              </a:rPr>
              <a:t>quimio</a:t>
            </a:r>
            <a:r>
              <a:rPr lang="pt-BR" sz="2400" b="1" cap="none" dirty="0">
                <a:latin typeface="Times New Roman" panose="02020603050405020304" pitchFamily="18" charset="0"/>
                <a:cs typeface="Times New Roman" panose="02020603050405020304" pitchFamily="18" charset="0"/>
              </a:rPr>
              <a:t>, radioterapia, etc.</a:t>
            </a:r>
          </a:p>
          <a:p>
            <a:pPr marL="0" indent="0" algn="just">
              <a:buNone/>
            </a:pPr>
            <a:r>
              <a:rPr lang="pt-BR" sz="2400" b="1" cap="none" dirty="0">
                <a:latin typeface="Times New Roman" panose="02020603050405020304" pitchFamily="18" charset="0"/>
                <a:cs typeface="Times New Roman" panose="02020603050405020304" pitchFamily="18" charset="0"/>
              </a:rPr>
              <a:t>VHS diminuído sugere: anemia falciforme, </a:t>
            </a:r>
            <a:r>
              <a:rPr lang="pt-BR" sz="2400" b="1" cap="none" dirty="0" err="1">
                <a:latin typeface="Times New Roman" panose="02020603050405020304" pitchFamily="18" charset="0"/>
                <a:cs typeface="Times New Roman" panose="02020603050405020304" pitchFamily="18" charset="0"/>
              </a:rPr>
              <a:t>policitemia</a:t>
            </a:r>
            <a:r>
              <a:rPr lang="pt-BR" sz="2400" b="1" cap="none" dirty="0">
                <a:latin typeface="Times New Roman" panose="02020603050405020304" pitchFamily="18" charset="0"/>
                <a:cs typeface="Times New Roman" panose="02020603050405020304" pitchFamily="18" charset="0"/>
              </a:rPr>
              <a:t>, cardiopatia congênita, lesão hepática grave, </a:t>
            </a:r>
            <a:r>
              <a:rPr lang="pt-BR" sz="2400" b="1" cap="none" dirty="0" err="1">
                <a:latin typeface="Times New Roman" panose="02020603050405020304" pitchFamily="18" charset="0"/>
                <a:cs typeface="Times New Roman" panose="02020603050405020304" pitchFamily="18" charset="0"/>
              </a:rPr>
              <a:t>etc</a:t>
            </a:r>
            <a:endParaRPr lang="pt-BR"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93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419100" y="889000"/>
            <a:ext cx="10394707" cy="3914085"/>
          </a:xfrm>
        </p:spPr>
        <p:txBody>
          <a:bodyPr>
            <a:normAutofit/>
          </a:bodyPr>
          <a:lstStyle/>
          <a:p>
            <a:pPr algn="just"/>
            <a:r>
              <a:rPr lang="pt-BR" b="1" dirty="0" err="1">
                <a:latin typeface="Times New Roman" panose="02020603050405020304" pitchFamily="18" charset="0"/>
                <a:cs typeface="Times New Roman" panose="02020603050405020304" pitchFamily="18" charset="0"/>
              </a:rPr>
              <a:t>Leucograma</a:t>
            </a:r>
            <a:r>
              <a:rPr lang="pt-BR" b="1" dirty="0">
                <a:latin typeface="Times New Roman" panose="02020603050405020304" pitchFamily="18" charset="0"/>
                <a:cs typeface="Times New Roman" panose="02020603050405020304" pitchFamily="18" charset="0"/>
              </a:rPr>
              <a:t>-</a:t>
            </a:r>
            <a:r>
              <a:rPr lang="pt-BR" dirty="0"/>
              <a:t>  </a:t>
            </a:r>
            <a:r>
              <a:rPr lang="pt-BR" sz="2400" cap="none" dirty="0">
                <a:latin typeface="Times New Roman" panose="02020603050405020304" pitchFamily="18" charset="0"/>
                <a:cs typeface="Times New Roman" panose="02020603050405020304" pitchFamily="18" charset="0"/>
              </a:rPr>
              <a:t>A análise da série branca no hemograma tem como principal objetivo fornecer os valores globais e diferenciais de leucócitos, bem como suas alterações qualitativas e quantitativas. </a:t>
            </a:r>
          </a:p>
          <a:p>
            <a:pPr algn="just"/>
            <a:r>
              <a:rPr lang="pt-BR" sz="2400" cap="none" dirty="0">
                <a:latin typeface="Times New Roman" panose="02020603050405020304" pitchFamily="18" charset="0"/>
                <a:cs typeface="Times New Roman" panose="02020603050405020304" pitchFamily="18" charset="0"/>
              </a:rPr>
              <a:t>Vale lembrar que os leucócitos (glóbulos brancos) são os responsáveis pelo sistema de defesa do organismo e se encontram aumentados principalmente em processos infecciosos bacterianos e parasitários, em algumas doenças autoimunes, destruição tecidual por doenças degenerativas e diminuídas em casos de infecção viral (NETO, 2004).</a:t>
            </a:r>
          </a:p>
          <a:p>
            <a:pPr algn="just"/>
            <a:endParaRPr lang="pt-BR" sz="2400" cap="none" dirty="0">
              <a:latin typeface="Times New Roman" panose="02020603050405020304" pitchFamily="18" charset="0"/>
              <a:cs typeface="Times New Roman" panose="02020603050405020304" pitchFamily="18" charset="0"/>
            </a:endParaRPr>
          </a:p>
          <a:p>
            <a:pPr algn="just"/>
            <a:endParaRPr lang="pt-BR"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47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266700" y="825500"/>
            <a:ext cx="11125200" cy="4432300"/>
          </a:xfrm>
        </p:spPr>
        <p:txBody>
          <a:bodyPr>
            <a:noAutofit/>
          </a:bodyPr>
          <a:lstStyle/>
          <a:p>
            <a:pPr algn="just"/>
            <a:r>
              <a:rPr lang="pt-BR" sz="2400" cap="none" dirty="0">
                <a:latin typeface="Times New Roman" panose="02020603050405020304" pitchFamily="18" charset="0"/>
                <a:cs typeface="Times New Roman" panose="02020603050405020304" pitchFamily="18" charset="0"/>
              </a:rPr>
              <a:t>Os principais tipos de leucócitos são: os </a:t>
            </a:r>
            <a:r>
              <a:rPr lang="pt-BR" sz="2400" b="1" cap="none" dirty="0">
                <a:latin typeface="Times New Roman" panose="02020603050405020304" pitchFamily="18" charset="0"/>
                <a:cs typeface="Times New Roman" panose="02020603050405020304" pitchFamily="18" charset="0"/>
              </a:rPr>
              <a:t>neutrófilos, linfócitos, monócitos, eosinófilos e basófilos</a:t>
            </a:r>
            <a:r>
              <a:rPr lang="pt-BR" sz="2400" cap="none" dirty="0">
                <a:latin typeface="Times New Roman" panose="02020603050405020304" pitchFamily="18" charset="0"/>
                <a:cs typeface="Times New Roman" panose="02020603050405020304" pitchFamily="18" charset="0"/>
              </a:rPr>
              <a:t>. Quando é solicitado um hemograma completo a diferenciação dos leucócitos é feita além do valor global. Estes valores em separado servem de base para o clínico identificar processos patológicos mais específicos diante do aumento ou diminuição de cada leucócito. </a:t>
            </a:r>
          </a:p>
          <a:p>
            <a:r>
              <a:rPr lang="pt-BR" sz="2400" b="1" cap="none" dirty="0">
                <a:latin typeface="Times New Roman" panose="02020603050405020304" pitchFamily="18" charset="0"/>
                <a:cs typeface="Times New Roman" panose="02020603050405020304" pitchFamily="18" charset="0"/>
              </a:rPr>
              <a:t>Leucócitos</a:t>
            </a:r>
            <a:r>
              <a:rPr lang="pt-BR" sz="2400" dirty="0"/>
              <a:t>- </a:t>
            </a:r>
            <a:r>
              <a:rPr lang="pt-BR" sz="2400" cap="none" dirty="0">
                <a:latin typeface="Times New Roman" panose="02020603050405020304" pitchFamily="18" charset="0"/>
                <a:cs typeface="Times New Roman" panose="02020603050405020304" pitchFamily="18" charset="0"/>
              </a:rPr>
              <a:t>Refere-se à contagem global dos glóbulos brancos, na maioria das vezes encontra-se aumentado (leucocitose) em processos infecciosos agudos ou crônicos, reações alérgicas, leucemias, </a:t>
            </a:r>
            <a:r>
              <a:rPr lang="pt-BR" sz="2400" cap="none" dirty="0" err="1">
                <a:latin typeface="Times New Roman" panose="02020603050405020304" pitchFamily="18" charset="0"/>
                <a:cs typeface="Times New Roman" panose="02020603050405020304" pitchFamily="18" charset="0"/>
              </a:rPr>
              <a:t>IAM,etc</a:t>
            </a:r>
            <a:r>
              <a:rPr lang="pt-BR" sz="2400" cap="none" dirty="0">
                <a:latin typeface="Times New Roman" panose="02020603050405020304" pitchFamily="18" charset="0"/>
                <a:cs typeface="Times New Roman" panose="02020603050405020304" pitchFamily="18" charset="0"/>
              </a:rPr>
              <a:t>. Números reduzidos( leucopenia) sugerem depressão da medula óssea, gripe, sarampo, etc.</a:t>
            </a:r>
          </a:p>
          <a:p>
            <a:r>
              <a:rPr lang="pt-BR" sz="2400" cap="none" dirty="0">
                <a:latin typeface="Times New Roman" panose="02020603050405020304" pitchFamily="18" charset="0"/>
                <a:cs typeface="Times New Roman" panose="02020603050405020304" pitchFamily="18" charset="0"/>
              </a:rPr>
              <a:t>A diferenciação do tipo de leucócito é feita por meio dos itens abaixo apresentados.</a:t>
            </a:r>
            <a:br>
              <a:rPr lang="pt-BR" sz="2400" cap="none" dirty="0">
                <a:latin typeface="Times New Roman" panose="02020603050405020304" pitchFamily="18" charset="0"/>
                <a:cs typeface="Times New Roman" panose="02020603050405020304" pitchFamily="18" charset="0"/>
              </a:rPr>
            </a:br>
            <a:br>
              <a:rPr lang="pt-BR" sz="2400" cap="none" dirty="0">
                <a:latin typeface="Times New Roman" panose="02020603050405020304" pitchFamily="18" charset="0"/>
                <a:cs typeface="Times New Roman" panose="02020603050405020304" pitchFamily="18" charset="0"/>
              </a:rPr>
            </a:br>
            <a:endParaRPr lang="pt-BR"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23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177800" y="158396"/>
            <a:ext cx="11226800" cy="5315304"/>
          </a:xfrm>
        </p:spPr>
        <p:txBody>
          <a:bodyPr>
            <a:noAutofit/>
          </a:bodyPr>
          <a:lstStyle/>
          <a:p>
            <a:pPr algn="just"/>
            <a:r>
              <a:rPr lang="pt-BR" sz="2400" b="1" cap="none" dirty="0">
                <a:latin typeface="Times New Roman" panose="02020603050405020304" pitchFamily="18" charset="0"/>
                <a:cs typeface="Times New Roman" panose="02020603050405020304" pitchFamily="18" charset="0"/>
              </a:rPr>
              <a:t>Monócitos</a:t>
            </a:r>
            <a:r>
              <a:rPr lang="pt-BR" sz="2400" cap="none" dirty="0">
                <a:latin typeface="Times New Roman" panose="02020603050405020304" pitchFamily="18" charset="0"/>
                <a:cs typeface="Times New Roman" panose="02020603050405020304" pitchFamily="18" charset="0"/>
              </a:rPr>
              <a:t>- são células que se caracterizam por se movimentarem durante alguns dias na circulação sanguínea e depois a deixam, fixando-se nos tecidos, adquirindo aspecto de macrófagos. Tem como principal função a fagocitose e defesa do organismo. Apresentam-se em grande número nos processos infecciosos crônicos ou em fase final das infecções</a:t>
            </a:r>
            <a:r>
              <a:rPr lang="pt-BR" sz="2400" dirty="0"/>
              <a:t>.</a:t>
            </a:r>
          </a:p>
          <a:p>
            <a:pPr algn="just"/>
            <a:r>
              <a:rPr lang="pt-BR" sz="2400" b="1" cap="none" dirty="0">
                <a:latin typeface="Times New Roman" panose="02020603050405020304" pitchFamily="18" charset="0"/>
                <a:cs typeface="Times New Roman" panose="02020603050405020304" pitchFamily="18" charset="0"/>
              </a:rPr>
              <a:t>Linfócitos</a:t>
            </a:r>
            <a:r>
              <a:rPr lang="pt-BR" sz="2400" cap="none" dirty="0">
                <a:latin typeface="Times New Roman" panose="02020603050405020304" pitchFamily="18" charset="0"/>
                <a:cs typeface="Times New Roman" panose="02020603050405020304" pitchFamily="18" charset="0"/>
              </a:rPr>
              <a:t>- os linfócitos estão presentes de 20 a 30% na circulação, a maioria apresenta morfologia típica, por isso a denominação de linfócitos típicos. Quando apresentam tamanho maior, com núcleo pouco menos maduro e granulações citoplasmáticas, recebem o nome de linfócitos atípicos ou linfócitos </a:t>
            </a:r>
            <a:r>
              <a:rPr lang="pt-BR" sz="2400" cap="none" dirty="0" err="1">
                <a:latin typeface="Times New Roman" panose="02020603050405020304" pitchFamily="18" charset="0"/>
                <a:cs typeface="Times New Roman" panose="02020603050405020304" pitchFamily="18" charset="0"/>
              </a:rPr>
              <a:t>leucocitoides</a:t>
            </a:r>
            <a:r>
              <a:rPr lang="pt-BR" sz="2400" cap="none" dirty="0">
                <a:latin typeface="Times New Roman" panose="02020603050405020304" pitchFamily="18" charset="0"/>
                <a:cs typeface="Times New Roman" panose="02020603050405020304" pitchFamily="18" charset="0"/>
              </a:rPr>
              <a:t>. Denomina-se de </a:t>
            </a:r>
            <a:r>
              <a:rPr lang="pt-BR" sz="2400" cap="none" dirty="0" err="1">
                <a:latin typeface="Times New Roman" panose="02020603050405020304" pitchFamily="18" charset="0"/>
                <a:cs typeface="Times New Roman" panose="02020603050405020304" pitchFamily="18" charset="0"/>
              </a:rPr>
              <a:t>linfocitose</a:t>
            </a:r>
            <a:r>
              <a:rPr lang="pt-BR" sz="2400" cap="none" dirty="0">
                <a:latin typeface="Times New Roman" panose="02020603050405020304" pitchFamily="18" charset="0"/>
                <a:cs typeface="Times New Roman" panose="02020603050405020304" pitchFamily="18" charset="0"/>
              </a:rPr>
              <a:t> quando existe o aumento do número de linfócitos e </a:t>
            </a:r>
            <a:r>
              <a:rPr lang="pt-BR" sz="2400" cap="none" dirty="0" err="1">
                <a:latin typeface="Times New Roman" panose="02020603050405020304" pitchFamily="18" charset="0"/>
                <a:cs typeface="Times New Roman" panose="02020603050405020304" pitchFamily="18" charset="0"/>
              </a:rPr>
              <a:t>linfopenia</a:t>
            </a:r>
            <a:r>
              <a:rPr lang="pt-BR" sz="2400" cap="none" dirty="0">
                <a:latin typeface="Times New Roman" panose="02020603050405020304" pitchFamily="18" charset="0"/>
                <a:cs typeface="Times New Roman" panose="02020603050405020304" pitchFamily="18" charset="0"/>
              </a:rPr>
              <a:t> quando há carência do número de linfócitos, sendo que nesta última situação o indivíduo está com sua imunidade prejudicada.</a:t>
            </a:r>
          </a:p>
        </p:txBody>
      </p:sp>
    </p:spTree>
    <p:extLst>
      <p:ext uri="{BB962C8B-B14F-4D97-AF65-F5344CB8AC3E}">
        <p14:creationId xmlns:p14="http://schemas.microsoft.com/office/powerpoint/2010/main" val="90760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228600" y="259996"/>
            <a:ext cx="11379200" cy="5112104"/>
          </a:xfrm>
        </p:spPr>
        <p:txBody>
          <a:bodyPr>
            <a:normAutofit/>
          </a:bodyPr>
          <a:lstStyle/>
          <a:p>
            <a:pPr marL="0" indent="0">
              <a:buNone/>
            </a:pPr>
            <a:r>
              <a:rPr lang="pt-BR" b="1" u="sng" dirty="0">
                <a:latin typeface="Times New Roman" panose="02020603050405020304" pitchFamily="18" charset="0"/>
                <a:cs typeface="Times New Roman" panose="02020603050405020304" pitchFamily="18" charset="0"/>
              </a:rPr>
              <a:t>Não é considerado um hemograma normal a indicação de existência de Linfócitos Atípicos. </a:t>
            </a:r>
          </a:p>
          <a:p>
            <a:pPr algn="just"/>
            <a:r>
              <a:rPr lang="pt-BR" sz="2400" b="1" cap="none" dirty="0">
                <a:latin typeface="Times New Roman" panose="02020603050405020304" pitchFamily="18" charset="0"/>
                <a:cs typeface="Times New Roman" panose="02020603050405020304" pitchFamily="18" charset="0"/>
              </a:rPr>
              <a:t>Eosinófilos</a:t>
            </a:r>
            <a:r>
              <a:rPr lang="pt-BR" sz="2400" cap="none" dirty="0">
                <a:latin typeface="Times New Roman" panose="02020603050405020304" pitchFamily="18" charset="0"/>
                <a:cs typeface="Times New Roman" panose="02020603050405020304" pitchFamily="18" charset="0"/>
              </a:rPr>
              <a:t>- os eosinófilos correspondem a cerca de 2 a 4% dos leucócitos dos esfregaços. Apresentam-se aumentados (</a:t>
            </a:r>
            <a:r>
              <a:rPr lang="pt-BR" sz="2400" cap="none" dirty="0" err="1">
                <a:latin typeface="Times New Roman" panose="02020603050405020304" pitchFamily="18" charset="0"/>
                <a:cs typeface="Times New Roman" panose="02020603050405020304" pitchFamily="18" charset="0"/>
              </a:rPr>
              <a:t>eosinofilia</a:t>
            </a:r>
            <a:r>
              <a:rPr lang="pt-BR" sz="2400" cap="none" dirty="0">
                <a:latin typeface="Times New Roman" panose="02020603050405020304" pitchFamily="18" charset="0"/>
                <a:cs typeface="Times New Roman" panose="02020603050405020304" pitchFamily="18" charset="0"/>
              </a:rPr>
              <a:t>) em processos infecciosos (parasitas), doenças imunológicas e reações alérgicas ou de hipersensibilidade. </a:t>
            </a:r>
          </a:p>
          <a:p>
            <a:r>
              <a:rPr lang="pt-BR" sz="2400" b="1" cap="none" dirty="0" err="1">
                <a:latin typeface="Times New Roman" panose="02020603050405020304" pitchFamily="18" charset="0"/>
                <a:cs typeface="Times New Roman" panose="02020603050405020304" pitchFamily="18" charset="0"/>
              </a:rPr>
              <a:t>Basófilos</a:t>
            </a:r>
            <a:r>
              <a:rPr lang="pt-BR" sz="2400" cap="none" dirty="0" err="1">
                <a:latin typeface="Times New Roman" panose="02020603050405020304" pitchFamily="18" charset="0"/>
                <a:cs typeface="Times New Roman" panose="02020603050405020304" pitchFamily="18" charset="0"/>
              </a:rPr>
              <a:t>-os</a:t>
            </a:r>
            <a:r>
              <a:rPr lang="pt-BR" sz="2400" cap="none" dirty="0">
                <a:latin typeface="Times New Roman" panose="02020603050405020304" pitchFamily="18" charset="0"/>
                <a:cs typeface="Times New Roman" panose="02020603050405020304" pitchFamily="18" charset="0"/>
              </a:rPr>
              <a:t> basófilos são células raras, correspondem a cerca de 0 a 1%. O aumento dos basófilos (</a:t>
            </a:r>
            <a:r>
              <a:rPr lang="pt-BR" sz="2400" cap="none" dirty="0" err="1">
                <a:latin typeface="Times New Roman" panose="02020603050405020304" pitchFamily="18" charset="0"/>
                <a:cs typeface="Times New Roman" panose="02020603050405020304" pitchFamily="18" charset="0"/>
              </a:rPr>
              <a:t>basofilia</a:t>
            </a:r>
            <a:r>
              <a:rPr lang="pt-BR" sz="2400" cap="none" dirty="0">
                <a:latin typeface="Times New Roman" panose="02020603050405020304" pitchFamily="18" charset="0"/>
                <a:cs typeface="Times New Roman" panose="02020603050405020304" pitchFamily="18" charset="0"/>
              </a:rPr>
              <a:t>) ocorre principalmente em processos infecciosos e imunológicos. </a:t>
            </a:r>
            <a:endParaRPr lang="pt-BR" sz="2400" b="1" u="sng"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28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469900" y="444500"/>
            <a:ext cx="10617200" cy="5080000"/>
          </a:xfrm>
        </p:spPr>
        <p:txBody>
          <a:bodyPr>
            <a:noAutofit/>
          </a:bodyPr>
          <a:lstStyle/>
          <a:p>
            <a:pPr algn="just"/>
            <a:r>
              <a:rPr lang="pt-BR" b="1" cap="none" dirty="0">
                <a:latin typeface="Times New Roman" panose="02020603050405020304" pitchFamily="18" charset="0"/>
                <a:cs typeface="Times New Roman" panose="02020603050405020304" pitchFamily="18" charset="0"/>
              </a:rPr>
              <a:t>Neutrófilos segmentados</a:t>
            </a:r>
            <a:r>
              <a:rPr lang="pt-BR" cap="none" dirty="0">
                <a:latin typeface="Times New Roman" panose="02020603050405020304" pitchFamily="18" charset="0"/>
                <a:cs typeface="Times New Roman" panose="02020603050405020304" pitchFamily="18" charset="0"/>
              </a:rPr>
              <a:t> - são os leucócitos mais numerosos, cerca de 60 a 65%, se apresentam como células diferenciadas, com seus núcleos em forma segmentada, por isso a denominação de neutrófilos segmentados. Cerca de 2 a 5% das células têm núcleo não segmentado, como bastão, por este motivo são denominados </a:t>
            </a:r>
            <a:r>
              <a:rPr lang="pt-BR" b="1" cap="none" dirty="0">
                <a:latin typeface="Times New Roman" panose="02020603050405020304" pitchFamily="18" charset="0"/>
                <a:cs typeface="Times New Roman" panose="02020603050405020304" pitchFamily="18" charset="0"/>
              </a:rPr>
              <a:t>bastonetes.</a:t>
            </a:r>
          </a:p>
          <a:p>
            <a:pPr marL="0" indent="0" algn="just">
              <a:buNone/>
            </a:pPr>
            <a:r>
              <a:rPr lang="pt-BR" cap="none" dirty="0">
                <a:latin typeface="Times New Roman" panose="02020603050405020304" pitchFamily="18" charset="0"/>
                <a:cs typeface="Times New Roman" panose="02020603050405020304" pitchFamily="18" charset="0"/>
              </a:rPr>
              <a:t>Têm a função de realizar a fagocitose e encontram-se aumentados (</a:t>
            </a:r>
            <a:r>
              <a:rPr lang="pt-BR" cap="none" dirty="0" err="1">
                <a:latin typeface="Times New Roman" panose="02020603050405020304" pitchFamily="18" charset="0"/>
                <a:cs typeface="Times New Roman" panose="02020603050405020304" pitchFamily="18" charset="0"/>
              </a:rPr>
              <a:t>neutrofilia</a:t>
            </a:r>
            <a:r>
              <a:rPr lang="pt-BR" cap="none" dirty="0">
                <a:latin typeface="Times New Roman" panose="02020603050405020304" pitchFamily="18" charset="0"/>
                <a:cs typeface="Times New Roman" panose="02020603050405020304" pitchFamily="18" charset="0"/>
              </a:rPr>
              <a:t>) nos processos infecciosos e inflamatórios e valores diminuídos indicam a </a:t>
            </a:r>
            <a:r>
              <a:rPr lang="pt-BR" cap="none" dirty="0" err="1">
                <a:latin typeface="Times New Roman" panose="02020603050405020304" pitchFamily="18" charset="0"/>
                <a:cs typeface="Times New Roman" panose="02020603050405020304" pitchFamily="18" charset="0"/>
              </a:rPr>
              <a:t>neutropenia</a:t>
            </a:r>
            <a:r>
              <a:rPr lang="pt-BR" cap="none" dirty="0">
                <a:latin typeface="Times New Roman" panose="02020603050405020304" pitchFamily="18" charset="0"/>
                <a:cs typeface="Times New Roman" panose="02020603050405020304" pitchFamily="18" charset="0"/>
              </a:rPr>
              <a:t>. </a:t>
            </a:r>
          </a:p>
          <a:p>
            <a:pPr marL="0" indent="0" algn="just">
              <a:buNone/>
            </a:pPr>
            <a:r>
              <a:rPr lang="pt-BR" cap="none" dirty="0">
                <a:latin typeface="Times New Roman" panose="02020603050405020304" pitchFamily="18" charset="0"/>
                <a:cs typeface="Times New Roman" panose="02020603050405020304" pitchFamily="18" charset="0"/>
              </a:rPr>
              <a:t>É normal na corrente circulatória encontrar células maduras, entretanto, quando há presença de células jovens, sejam de eritrócitos ou leucócitos, significa que existe juntamente um processo agudo acontecendo. Na presença de leucócitos jovens circulantes (</a:t>
            </a:r>
            <a:r>
              <a:rPr lang="pt-BR" cap="none" dirty="0" err="1">
                <a:latin typeface="Times New Roman" panose="02020603050405020304" pitchFamily="18" charset="0"/>
                <a:cs typeface="Times New Roman" panose="02020603050405020304" pitchFamily="18" charset="0"/>
              </a:rPr>
              <a:t>mielócitos</a:t>
            </a:r>
            <a:r>
              <a:rPr lang="pt-BR" cap="none" dirty="0">
                <a:latin typeface="Times New Roman" panose="02020603050405020304" pitchFamily="18" charset="0"/>
                <a:cs typeface="Times New Roman" panose="02020603050405020304" pitchFamily="18" charset="0"/>
              </a:rPr>
              <a:t>, pró-</a:t>
            </a:r>
            <a:r>
              <a:rPr lang="pt-BR" cap="none" dirty="0" err="1">
                <a:latin typeface="Times New Roman" panose="02020603050405020304" pitchFamily="18" charset="0"/>
                <a:cs typeface="Times New Roman" panose="02020603050405020304" pitchFamily="18" charset="0"/>
              </a:rPr>
              <a:t>mielócitos</a:t>
            </a:r>
            <a:r>
              <a:rPr lang="pt-BR" cap="none" dirty="0">
                <a:latin typeface="Times New Roman" panose="02020603050405020304" pitchFamily="18" charset="0"/>
                <a:cs typeface="Times New Roman" panose="02020603050405020304" pitchFamily="18" charset="0"/>
              </a:rPr>
              <a:t>, </a:t>
            </a:r>
            <a:r>
              <a:rPr lang="pt-BR" cap="none" dirty="0" err="1">
                <a:latin typeface="Times New Roman" panose="02020603050405020304" pitchFamily="18" charset="0"/>
                <a:cs typeface="Times New Roman" panose="02020603050405020304" pitchFamily="18" charset="0"/>
              </a:rPr>
              <a:t>metamielócitos</a:t>
            </a:r>
            <a:r>
              <a:rPr lang="pt-BR" cap="none" dirty="0">
                <a:latin typeface="Times New Roman" panose="02020603050405020304" pitchFamily="18" charset="0"/>
                <a:cs typeface="Times New Roman" panose="02020603050405020304" pitchFamily="18" charset="0"/>
              </a:rPr>
              <a:t>) há uma infecção aguda ou enfermidades que acometem a medula óssea. Desta forma, quando temos células jovens circulantes em número acima da referência denomina-se desvio à esquerda e na presença de células maduras, desvio à direita (NETO, 2004).</a:t>
            </a:r>
          </a:p>
          <a:p>
            <a:pPr marL="0" indent="0" algn="just">
              <a:buNone/>
            </a:pPr>
            <a:br>
              <a:rPr lang="pt-BR" cap="none" dirty="0">
                <a:latin typeface="Times New Roman" panose="02020603050405020304" pitchFamily="18" charset="0"/>
                <a:cs typeface="Times New Roman" panose="02020603050405020304" pitchFamily="18" charset="0"/>
              </a:rPr>
            </a:br>
            <a:endParaRPr lang="pt-B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75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362279311"/>
              </p:ext>
            </p:extLst>
          </p:nvPr>
        </p:nvGraphicFramePr>
        <p:xfrm>
          <a:off x="342900" y="516466"/>
          <a:ext cx="10121901" cy="3572934"/>
        </p:xfrm>
        <a:graphic>
          <a:graphicData uri="http://schemas.openxmlformats.org/drawingml/2006/table">
            <a:tbl>
              <a:tblPr firstRow="1" bandRow="1">
                <a:tableStyleId>{3C2FFA5D-87B4-456A-9821-1D502468CF0F}</a:tableStyleId>
              </a:tblPr>
              <a:tblGrid>
                <a:gridCol w="3373967">
                  <a:extLst>
                    <a:ext uri="{9D8B030D-6E8A-4147-A177-3AD203B41FA5}">
                      <a16:colId xmlns:a16="http://schemas.microsoft.com/office/drawing/2014/main" val="3211674012"/>
                    </a:ext>
                  </a:extLst>
                </a:gridCol>
                <a:gridCol w="3373967">
                  <a:extLst>
                    <a:ext uri="{9D8B030D-6E8A-4147-A177-3AD203B41FA5}">
                      <a16:colId xmlns:a16="http://schemas.microsoft.com/office/drawing/2014/main" val="1911113037"/>
                    </a:ext>
                  </a:extLst>
                </a:gridCol>
                <a:gridCol w="3373967">
                  <a:extLst>
                    <a:ext uri="{9D8B030D-6E8A-4147-A177-3AD203B41FA5}">
                      <a16:colId xmlns:a16="http://schemas.microsoft.com/office/drawing/2014/main" val="2960378858"/>
                    </a:ext>
                  </a:extLst>
                </a:gridCol>
              </a:tblGrid>
              <a:tr h="370840">
                <a:tc>
                  <a:txBody>
                    <a:bodyPr/>
                    <a:lstStyle/>
                    <a:p>
                      <a:r>
                        <a:rPr lang="pt-BR" dirty="0">
                          <a:latin typeface="Times New Roman" panose="02020603050405020304" pitchFamily="18" charset="0"/>
                          <a:cs typeface="Times New Roman" panose="02020603050405020304" pitchFamily="18" charset="0"/>
                        </a:rPr>
                        <a:t>Tipo de </a:t>
                      </a:r>
                      <a:r>
                        <a:rPr lang="pt-BR" dirty="0" err="1">
                          <a:latin typeface="Times New Roman" panose="02020603050405020304" pitchFamily="18" charset="0"/>
                          <a:cs typeface="Times New Roman" panose="02020603050405020304" pitchFamily="18" charset="0"/>
                        </a:rPr>
                        <a:t>leucocito</a:t>
                      </a:r>
                      <a:endParaRPr lang="pt-BR"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dirty="0" err="1">
                          <a:latin typeface="Times New Roman" panose="02020603050405020304" pitchFamily="18" charset="0"/>
                          <a:cs typeface="Times New Roman" panose="02020603050405020304" pitchFamily="18" charset="0"/>
                        </a:rPr>
                        <a:t>Niveis</a:t>
                      </a:r>
                      <a:r>
                        <a:rPr lang="pt-BR" dirty="0">
                          <a:latin typeface="Times New Roman" panose="02020603050405020304" pitchFamily="18" charset="0"/>
                          <a:cs typeface="Times New Roman" panose="02020603050405020304" pitchFamily="18" charset="0"/>
                        </a:rPr>
                        <a:t> baixos</a:t>
                      </a:r>
                      <a:endParaRPr lang="pt-BR"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dirty="0" err="1">
                          <a:latin typeface="Times New Roman" panose="02020603050405020304" pitchFamily="18" charset="0"/>
                          <a:cs typeface="Times New Roman" panose="02020603050405020304" pitchFamily="18" charset="0"/>
                        </a:rPr>
                        <a:t>Niveis</a:t>
                      </a:r>
                      <a:r>
                        <a:rPr lang="pt-BR" dirty="0">
                          <a:latin typeface="Times New Roman" panose="02020603050405020304" pitchFamily="18" charset="0"/>
                          <a:cs typeface="Times New Roman" panose="02020603050405020304" pitchFamily="18" charset="0"/>
                        </a:rPr>
                        <a:t> altos</a:t>
                      </a:r>
                      <a:endParaRPr lang="pt-BR"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7461568"/>
                  </a:ext>
                </a:extLst>
              </a:tr>
              <a:tr h="370840">
                <a:tc>
                  <a:txBody>
                    <a:bodyPr/>
                    <a:lstStyle/>
                    <a:p>
                      <a:r>
                        <a:rPr lang="pt-BR" sz="1800" dirty="0">
                          <a:latin typeface="Times New Roman" panose="02020603050405020304" pitchFamily="18" charset="0"/>
                          <a:cs typeface="Times New Roman" panose="02020603050405020304" pitchFamily="18" charset="0"/>
                        </a:rPr>
                        <a:t>Eosinófilo</a:t>
                      </a:r>
                      <a:r>
                        <a:rPr lang="pt-BR" sz="1800" baseline="0" dirty="0">
                          <a:latin typeface="Times New Roman" panose="02020603050405020304" pitchFamily="18" charset="0"/>
                          <a:cs typeface="Times New Roman" panose="02020603050405020304" pitchFamily="18" charset="0"/>
                        </a:rPr>
                        <a:t> </a:t>
                      </a:r>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sz="1800" dirty="0">
                          <a:latin typeface="Times New Roman" panose="02020603050405020304" pitchFamily="18" charset="0"/>
                          <a:cs typeface="Times New Roman" panose="02020603050405020304" pitchFamily="18" charset="0"/>
                        </a:rPr>
                        <a:t>Estresse, síndrome de </a:t>
                      </a:r>
                      <a:r>
                        <a:rPr lang="pt-BR" sz="1800" dirty="0" err="1">
                          <a:latin typeface="Times New Roman" panose="02020603050405020304" pitchFamily="18" charset="0"/>
                          <a:cs typeface="Times New Roman" panose="02020603050405020304" pitchFamily="18" charset="0"/>
                        </a:rPr>
                        <a:t>cushing</a:t>
                      </a:r>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sz="1800">
                          <a:latin typeface="Times New Roman" panose="02020603050405020304" pitchFamily="18" charset="0"/>
                          <a:cs typeface="Times New Roman" panose="02020603050405020304" pitchFamily="18" charset="0"/>
                        </a:rPr>
                        <a:t>Distúrbios </a:t>
                      </a:r>
                      <a:r>
                        <a:rPr lang="pt-BR" sz="1800" dirty="0">
                          <a:latin typeface="Times New Roman" panose="02020603050405020304" pitchFamily="18" charset="0"/>
                          <a:cs typeface="Times New Roman" panose="02020603050405020304" pitchFamily="18" charset="0"/>
                        </a:rPr>
                        <a:t>alérgicos(asma,</a:t>
                      </a:r>
                      <a:r>
                        <a:rPr lang="pt-BR" sz="1800" baseline="0" dirty="0">
                          <a:latin typeface="Times New Roman" panose="02020603050405020304" pitchFamily="18" charset="0"/>
                          <a:cs typeface="Times New Roman" panose="02020603050405020304" pitchFamily="18" charset="0"/>
                        </a:rPr>
                        <a:t> alimentos), </a:t>
                      </a:r>
                      <a:r>
                        <a:rPr lang="pt-BR" sz="1800" baseline="0" dirty="0" err="1">
                          <a:latin typeface="Times New Roman" panose="02020603050405020304" pitchFamily="18" charset="0"/>
                          <a:cs typeface="Times New Roman" panose="02020603050405020304" pitchFamily="18" charset="0"/>
                        </a:rPr>
                        <a:t>parasitoses,doenças</a:t>
                      </a:r>
                      <a:r>
                        <a:rPr lang="pt-BR" sz="1800" baseline="0" dirty="0">
                          <a:latin typeface="Times New Roman" panose="02020603050405020304" pitchFamily="18" charset="0"/>
                          <a:cs typeface="Times New Roman" panose="02020603050405020304" pitchFamily="18" charset="0"/>
                        </a:rPr>
                        <a:t> de pele, neoplasias, </a:t>
                      </a:r>
                      <a:r>
                        <a:rPr lang="pt-BR" sz="1800" baseline="0" dirty="0" err="1">
                          <a:latin typeface="Times New Roman" panose="02020603050405020304" pitchFamily="18" charset="0"/>
                          <a:cs typeface="Times New Roman" panose="02020603050405020304" pitchFamily="18" charset="0"/>
                        </a:rPr>
                        <a:t>etc</a:t>
                      </a:r>
                      <a:endParaRPr lang="pt-BR" sz="1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6703998"/>
                  </a:ext>
                </a:extLst>
              </a:tr>
              <a:tr h="370840">
                <a:tc>
                  <a:txBody>
                    <a:bodyPr/>
                    <a:lstStyle/>
                    <a:p>
                      <a:r>
                        <a:rPr lang="pt-BR" sz="1800" dirty="0">
                          <a:latin typeface="Times New Roman" panose="02020603050405020304" pitchFamily="18" charset="0"/>
                          <a:cs typeface="Times New Roman" panose="02020603050405020304" pitchFamily="18" charset="0"/>
                        </a:rPr>
                        <a:t>linfócito</a:t>
                      </a:r>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sz="1800" dirty="0" err="1">
                          <a:latin typeface="Times New Roman" panose="02020603050405020304" pitchFamily="18" charset="0"/>
                          <a:cs typeface="Times New Roman" panose="02020603050405020304" pitchFamily="18" charset="0"/>
                        </a:rPr>
                        <a:t>insufic</a:t>
                      </a:r>
                      <a:r>
                        <a:rPr lang="pt-BR" sz="1800" dirty="0">
                          <a:latin typeface="Times New Roman" panose="02020603050405020304" pitchFamily="18" charset="0"/>
                          <a:cs typeface="Times New Roman" panose="02020603050405020304" pitchFamily="18" charset="0"/>
                        </a:rPr>
                        <a:t>.</a:t>
                      </a:r>
                      <a:r>
                        <a:rPr lang="pt-BR" sz="1800" baseline="0" dirty="0">
                          <a:latin typeface="Times New Roman" panose="02020603050405020304" pitchFamily="18" charset="0"/>
                          <a:cs typeface="Times New Roman" panose="02020603050405020304" pitchFamily="18" charset="0"/>
                        </a:rPr>
                        <a:t> Cardíaca, renal, tuberculose, imunodeficiência</a:t>
                      </a:r>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sz="1800" dirty="0">
                          <a:latin typeface="Times New Roman" panose="02020603050405020304" pitchFamily="18" charset="0"/>
                          <a:cs typeface="Times New Roman" panose="02020603050405020304" pitchFamily="18" charset="0"/>
                        </a:rPr>
                        <a:t>Leucemias, hepatites,</a:t>
                      </a:r>
                      <a:r>
                        <a:rPr lang="pt-BR" sz="1800" baseline="0" dirty="0">
                          <a:latin typeface="Times New Roman" panose="02020603050405020304" pitchFamily="18" charset="0"/>
                          <a:cs typeface="Times New Roman" panose="02020603050405020304" pitchFamily="18" charset="0"/>
                        </a:rPr>
                        <a:t> doenças imunes, etc.</a:t>
                      </a:r>
                      <a:endParaRPr lang="pt-BR" sz="1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2679238"/>
                  </a:ext>
                </a:extLst>
              </a:tr>
              <a:tr h="733214">
                <a:tc>
                  <a:txBody>
                    <a:bodyPr/>
                    <a:lstStyle/>
                    <a:p>
                      <a:r>
                        <a:rPr lang="pt-BR" sz="1800" dirty="0">
                          <a:latin typeface="Times New Roman" panose="02020603050405020304" pitchFamily="18" charset="0"/>
                          <a:cs typeface="Times New Roman" panose="02020603050405020304" pitchFamily="18" charset="0"/>
                        </a:rPr>
                        <a:t>monócito</a:t>
                      </a:r>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sz="1800" dirty="0">
                          <a:latin typeface="Times New Roman" panose="02020603050405020304" pitchFamily="18" charset="0"/>
                          <a:cs typeface="Times New Roman" panose="02020603050405020304" pitchFamily="18" charset="0"/>
                        </a:rPr>
                        <a:t>Carcinoma, linfoma, artrite </a:t>
                      </a:r>
                      <a:r>
                        <a:rPr lang="pt-BR" sz="1800" dirty="0" err="1">
                          <a:latin typeface="Times New Roman" panose="02020603050405020304" pitchFamily="18" charset="0"/>
                          <a:cs typeface="Times New Roman" panose="02020603050405020304" pitchFamily="18" charset="0"/>
                        </a:rPr>
                        <a:t>reumatóide,etc</a:t>
                      </a:r>
                      <a:r>
                        <a:rPr lang="pt-BR" sz="1800" dirty="0">
                          <a:latin typeface="Times New Roman" panose="02020603050405020304" pitchFamily="18" charset="0"/>
                          <a:cs typeface="Times New Roman" panose="02020603050405020304" pitchFamily="18" charset="0"/>
                        </a:rPr>
                        <a:t>.</a:t>
                      </a:r>
                      <a:endParaRPr lang="pt-BR" sz="1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0156117"/>
                  </a:ext>
                </a:extLst>
              </a:tr>
              <a:tr h="370840">
                <a:tc>
                  <a:txBody>
                    <a:bodyPr/>
                    <a:lstStyle/>
                    <a:p>
                      <a:r>
                        <a:rPr lang="pt-BR" sz="1800" dirty="0">
                          <a:latin typeface="Times New Roman" panose="02020603050405020304" pitchFamily="18" charset="0"/>
                          <a:cs typeface="Times New Roman" panose="02020603050405020304" pitchFamily="18" charset="0"/>
                        </a:rPr>
                        <a:t>Neutrófilo </a:t>
                      </a:r>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sz="1800" dirty="0" err="1">
                          <a:latin typeface="Times New Roman" panose="02020603050405020304" pitchFamily="18" charset="0"/>
                          <a:cs typeface="Times New Roman" panose="02020603050405020304" pitchFamily="18" charset="0"/>
                        </a:rPr>
                        <a:t>Defincia</a:t>
                      </a:r>
                      <a:r>
                        <a:rPr lang="pt-BR" sz="1800" baseline="0" dirty="0">
                          <a:latin typeface="Times New Roman" panose="02020603050405020304" pitchFamily="18" charset="0"/>
                          <a:cs typeface="Times New Roman" panose="02020603050405020304" pitchFamily="18" charset="0"/>
                        </a:rPr>
                        <a:t> de ácido fólico, VITB12, infecções(lúpus, hepatites), </a:t>
                      </a:r>
                      <a:r>
                        <a:rPr lang="pt-BR" sz="1800" baseline="0" dirty="0" err="1">
                          <a:latin typeface="Times New Roman" panose="02020603050405020304" pitchFamily="18" charset="0"/>
                          <a:cs typeface="Times New Roman" panose="02020603050405020304" pitchFamily="18" charset="0"/>
                        </a:rPr>
                        <a:t>etc</a:t>
                      </a:r>
                      <a:endParaRPr lang="pt-B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pt-BR" sz="1800" dirty="0">
                          <a:latin typeface="Times New Roman" panose="02020603050405020304" pitchFamily="18" charset="0"/>
                          <a:cs typeface="Times New Roman" panose="02020603050405020304" pitchFamily="18" charset="0"/>
                        </a:rPr>
                        <a:t>Doenças inflamatórias,</a:t>
                      </a:r>
                      <a:r>
                        <a:rPr lang="pt-BR" sz="1800" baseline="0" dirty="0">
                          <a:latin typeface="Times New Roman" panose="02020603050405020304" pitchFamily="18" charset="0"/>
                          <a:cs typeface="Times New Roman" panose="02020603050405020304" pitchFamily="18" charset="0"/>
                        </a:rPr>
                        <a:t> estresse, neoplasias, distúrbios metabólicos, etc.</a:t>
                      </a:r>
                      <a:endParaRPr lang="pt-BR" sz="1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8877382"/>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755115097"/>
              </p:ext>
            </p:extLst>
          </p:nvPr>
        </p:nvGraphicFramePr>
        <p:xfrm>
          <a:off x="368300" y="3733800"/>
          <a:ext cx="10109200" cy="365760"/>
        </p:xfrm>
        <a:graphic>
          <a:graphicData uri="http://schemas.openxmlformats.org/drawingml/2006/table">
            <a:tbl>
              <a:tblPr>
                <a:tableStyleId>{3C2FFA5D-87B4-456A-9821-1D502468CF0F}</a:tableStyleId>
              </a:tblPr>
              <a:tblGrid>
                <a:gridCol w="10109200">
                  <a:extLst>
                    <a:ext uri="{9D8B030D-6E8A-4147-A177-3AD203B41FA5}">
                      <a16:colId xmlns:a16="http://schemas.microsoft.com/office/drawing/2014/main" val="2706533437"/>
                    </a:ext>
                  </a:extLst>
                </a:gridCol>
              </a:tblGrid>
              <a:tr h="0">
                <a:tc>
                  <a:txBody>
                    <a:bodyPr/>
                    <a:lstStyle/>
                    <a:p>
                      <a:r>
                        <a:rPr lang="pt-BR" dirty="0" err="1">
                          <a:latin typeface="Times New Roman" panose="02020603050405020304" pitchFamily="18" charset="0"/>
                          <a:cs typeface="Times New Roman" panose="02020603050405020304" pitchFamily="18" charset="0"/>
                        </a:rPr>
                        <a:t>Basofilo</a:t>
                      </a:r>
                      <a:r>
                        <a:rPr lang="pt-BR" dirty="0">
                          <a:latin typeface="Times New Roman" panose="02020603050405020304" pitchFamily="18" charset="0"/>
                          <a:cs typeface="Times New Roman" panose="02020603050405020304" pitchFamily="18" charset="0"/>
                        </a:rPr>
                        <a:t>                                          estresse.</a:t>
                      </a:r>
                      <a:r>
                        <a:rPr lang="pt-BR" baseline="0" dirty="0">
                          <a:latin typeface="Times New Roman" panose="02020603050405020304" pitchFamily="18" charset="0"/>
                          <a:cs typeface="Times New Roman" panose="02020603050405020304" pitchFamily="18" charset="0"/>
                        </a:rPr>
                        <a:t> Gravidez, </a:t>
                      </a:r>
                      <a:r>
                        <a:rPr lang="pt-BR" baseline="0" dirty="0" err="1">
                          <a:latin typeface="Times New Roman" panose="02020603050405020304" pitchFamily="18" charset="0"/>
                          <a:cs typeface="Times New Roman" panose="02020603050405020304" pitchFamily="18" charset="0"/>
                        </a:rPr>
                        <a:t>hipertireidismo</a:t>
                      </a:r>
                      <a:r>
                        <a:rPr lang="pt-BR" baseline="0" dirty="0">
                          <a:latin typeface="Times New Roman" panose="02020603050405020304" pitchFamily="18" charset="0"/>
                          <a:cs typeface="Times New Roman" panose="02020603050405020304" pitchFamily="18" charset="0"/>
                        </a:rPr>
                        <a:t>, </a:t>
                      </a:r>
                      <a:r>
                        <a:rPr lang="pt-BR" baseline="0" dirty="0" err="1">
                          <a:latin typeface="Times New Roman" panose="02020603050405020304" pitchFamily="18" charset="0"/>
                          <a:cs typeface="Times New Roman" panose="02020603050405020304" pitchFamily="18" charset="0"/>
                        </a:rPr>
                        <a:t>etc</a:t>
                      </a:r>
                      <a:r>
                        <a:rPr lang="pt-BR" baseline="0" dirty="0">
                          <a:latin typeface="Times New Roman" panose="02020603050405020304" pitchFamily="18" charset="0"/>
                          <a:cs typeface="Times New Roman" panose="02020603050405020304" pitchFamily="18" charset="0"/>
                        </a:rPr>
                        <a:t>     leucemia, etc. </a:t>
                      </a:r>
                      <a:endParaRPr lang="pt-B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6669299"/>
                  </a:ext>
                </a:extLst>
              </a:tr>
            </a:tbl>
          </a:graphicData>
        </a:graphic>
      </p:graphicFrame>
      <p:sp>
        <p:nvSpPr>
          <p:cNvPr id="9" name="CaixaDeTexto 8"/>
          <p:cNvSpPr txBox="1"/>
          <p:nvPr/>
        </p:nvSpPr>
        <p:spPr>
          <a:xfrm>
            <a:off x="1270000" y="4445000"/>
            <a:ext cx="4876800" cy="369332"/>
          </a:xfrm>
          <a:prstGeom prst="rect">
            <a:avLst/>
          </a:prstGeom>
          <a:noFill/>
        </p:spPr>
        <p:txBody>
          <a:bodyPr wrap="square" rtlCol="0">
            <a:spAutoFit/>
          </a:bodyPr>
          <a:lstStyle/>
          <a:p>
            <a:r>
              <a:rPr lang="pt-BR" dirty="0">
                <a:latin typeface="Gentium Basic" panose="02000503060000020004" pitchFamily="2" charset="0"/>
              </a:rPr>
              <a:t>FONTE: SALES (2005). Adaptado . </a:t>
            </a:r>
          </a:p>
        </p:txBody>
      </p:sp>
    </p:spTree>
    <p:extLst>
      <p:ext uri="{BB962C8B-B14F-4D97-AF65-F5344CB8AC3E}">
        <p14:creationId xmlns:p14="http://schemas.microsoft.com/office/powerpoint/2010/main" val="3696000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330200" y="800100"/>
            <a:ext cx="10947400" cy="4724400"/>
          </a:xfrm>
        </p:spPr>
        <p:txBody>
          <a:bodyPr>
            <a:normAutofit fontScale="92500"/>
          </a:bodyPr>
          <a:lstStyle/>
          <a:p>
            <a:pPr algn="just"/>
            <a:r>
              <a:rPr lang="pt-BR" sz="2400" b="1" dirty="0">
                <a:latin typeface="Times New Roman" panose="02020603050405020304" pitchFamily="18" charset="0"/>
                <a:cs typeface="Times New Roman" panose="02020603050405020304" pitchFamily="18" charset="0"/>
              </a:rPr>
              <a:t>Série </a:t>
            </a:r>
            <a:r>
              <a:rPr lang="pt-BR" sz="2400" b="1" dirty="0" err="1">
                <a:latin typeface="Times New Roman" panose="02020603050405020304" pitchFamily="18" charset="0"/>
                <a:cs typeface="Times New Roman" panose="02020603050405020304" pitchFamily="18" charset="0"/>
              </a:rPr>
              <a:t>plaquetária</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pt-BR" sz="2400" cap="none" dirty="0">
                <a:latin typeface="Times New Roman" panose="02020603050405020304" pitchFamily="18" charset="0"/>
                <a:cs typeface="Times New Roman" panose="02020603050405020304" pitchFamily="18" charset="0"/>
              </a:rPr>
              <a:t>As plaquetas ou </a:t>
            </a:r>
            <a:r>
              <a:rPr lang="pt-BR" sz="2400" cap="none" dirty="0" err="1">
                <a:latin typeface="Times New Roman" panose="02020603050405020304" pitchFamily="18" charset="0"/>
                <a:cs typeface="Times New Roman" panose="02020603050405020304" pitchFamily="18" charset="0"/>
              </a:rPr>
              <a:t>trombócitos</a:t>
            </a:r>
            <a:r>
              <a:rPr lang="pt-BR" sz="2400" cap="none" dirty="0">
                <a:latin typeface="Times New Roman" panose="02020603050405020304" pitchFamily="18" charset="0"/>
                <a:cs typeface="Times New Roman" panose="02020603050405020304" pitchFamily="18" charset="0"/>
              </a:rPr>
              <a:t> constitui-se em Elementos sanguíneos circulantes que provêm do citoplasma </a:t>
            </a:r>
            <a:r>
              <a:rPr lang="pt-BR" sz="2400" cap="none" dirty="0" err="1">
                <a:latin typeface="Times New Roman" panose="02020603050405020304" pitchFamily="18" charset="0"/>
                <a:cs typeface="Times New Roman" panose="02020603050405020304" pitchFamily="18" charset="0"/>
              </a:rPr>
              <a:t>megacariócito</a:t>
            </a:r>
            <a:r>
              <a:rPr lang="pt-BR" sz="2400" cap="none" dirty="0">
                <a:latin typeface="Times New Roman" panose="02020603050405020304" pitchFamily="18" charset="0"/>
                <a:cs typeface="Times New Roman" panose="02020603050405020304" pitchFamily="18" charset="0"/>
              </a:rPr>
              <a:t> (VERRASTRO, 1998). São formadas no sistema hematopoiético da medula óssea e a principal função é a participação fundamental na fase inicial do processo fisiológico de hemostasia. </a:t>
            </a:r>
          </a:p>
          <a:p>
            <a:pPr marL="0" indent="0" algn="just">
              <a:buNone/>
            </a:pPr>
            <a:endParaRPr lang="pt-BR" sz="2400" cap="none" dirty="0">
              <a:latin typeface="Times New Roman" panose="02020603050405020304" pitchFamily="18" charset="0"/>
              <a:cs typeface="Times New Roman" panose="02020603050405020304" pitchFamily="18" charset="0"/>
            </a:endParaRPr>
          </a:p>
          <a:p>
            <a:pPr algn="just"/>
            <a:r>
              <a:rPr lang="pt-BR" sz="2400" cap="none" dirty="0">
                <a:latin typeface="Times New Roman" panose="02020603050405020304" pitchFamily="18" charset="0"/>
                <a:cs typeface="Times New Roman" panose="02020603050405020304" pitchFamily="18" charset="0"/>
              </a:rPr>
              <a:t>A hemostasia conceitua-se como um fenômeno fisiológico que procura manter o sangue no interior dos vasos e impedir a sua saída para tecidos vizinhos. Ao contrário do que muitos pensam este mecanismo não é composto apenas por coágulos e, sim, por fatores como </a:t>
            </a:r>
            <a:r>
              <a:rPr lang="pt-BR" sz="2400" cap="none" dirty="0" err="1">
                <a:latin typeface="Times New Roman" panose="02020603050405020304" pitchFamily="18" charset="0"/>
                <a:cs typeface="Times New Roman" panose="02020603050405020304" pitchFamily="18" charset="0"/>
              </a:rPr>
              <a:t>plaquetários</a:t>
            </a:r>
            <a:r>
              <a:rPr lang="pt-BR" sz="2400" cap="none" dirty="0">
                <a:latin typeface="Times New Roman" panose="02020603050405020304" pitchFamily="18" charset="0"/>
                <a:cs typeface="Times New Roman" panose="02020603050405020304" pitchFamily="18" charset="0"/>
              </a:rPr>
              <a:t>, coagulantes, vasculares, fibrinolíticos, anticoagulantes, etc.</a:t>
            </a:r>
            <a:br>
              <a:rPr lang="pt-BR" sz="2400" cap="none" dirty="0">
                <a:latin typeface="Times New Roman" panose="02020603050405020304" pitchFamily="18" charset="0"/>
                <a:cs typeface="Times New Roman" panose="02020603050405020304" pitchFamily="18" charset="0"/>
              </a:rPr>
            </a:br>
            <a:r>
              <a:rPr lang="pt-BR" sz="2400" cap="none" dirty="0">
                <a:latin typeface="Times New Roman" panose="02020603050405020304" pitchFamily="18" charset="0"/>
                <a:cs typeface="Times New Roman" panose="02020603050405020304" pitchFamily="18" charset="0"/>
              </a:rPr>
              <a:t> </a:t>
            </a:r>
          </a:p>
          <a:p>
            <a:endParaRPr lang="pt-BR" sz="2400" cap="none" dirty="0">
              <a:latin typeface="Times New Roman" panose="02020603050405020304" pitchFamily="18" charset="0"/>
              <a:cs typeface="Times New Roman" panose="02020603050405020304" pitchFamily="18" charset="0"/>
            </a:endParaRPr>
          </a:p>
          <a:p>
            <a:endParaRPr lang="pt-BR"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67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418" y="254000"/>
            <a:ext cx="10396538" cy="1152525"/>
          </a:xfrm>
        </p:spPr>
        <p:txBody>
          <a:bodyPr/>
          <a:lstStyle/>
          <a:p>
            <a:pPr fontAlgn="auto">
              <a:spcAft>
                <a:spcPts val="0"/>
              </a:spcAft>
              <a:defRPr/>
            </a:pPr>
            <a:r>
              <a:rPr lang="pt-BR" sz="3600" dirty="0">
                <a:latin typeface="Arial" panose="020B0604020202020204" pitchFamily="34" charset="0"/>
                <a:cs typeface="Arial" panose="020B0604020202020204" pitchFamily="34" charset="0"/>
              </a:rPr>
              <a:t>Definição do exame</a:t>
            </a:r>
          </a:p>
        </p:txBody>
      </p:sp>
      <p:sp>
        <p:nvSpPr>
          <p:cNvPr id="5123" name="Espaço Reservado para Conteúdo 4"/>
          <p:cNvSpPr>
            <a:spLocks noGrp="1"/>
          </p:cNvSpPr>
          <p:nvPr>
            <p:ph sz="quarter" idx="13"/>
          </p:nvPr>
        </p:nvSpPr>
        <p:spPr bwMode="auto">
          <a:xfrm>
            <a:off x="357188" y="1406525"/>
            <a:ext cx="10394950" cy="3309938"/>
          </a:xfrm>
        </p:spPr>
        <p:txBody>
          <a:bodyPr wrap="square" numCol="1" anchorCtr="0" compatLnSpc="1">
            <a:prstTxWarp prst="textNoShape">
              <a:avLst/>
            </a:prstTxWarp>
          </a:bodyPr>
          <a:lstStyle/>
          <a:p>
            <a:pPr algn="just"/>
            <a:r>
              <a:rPr lang="pt-BR" altLang="pt-BR" sz="2400" cap="none" dirty="0">
                <a:latin typeface="Arial" panose="020B0604020202020204" pitchFamily="34" charset="0"/>
                <a:cs typeface="Arial" panose="020B0604020202020204" pitchFamily="34" charset="0"/>
              </a:rPr>
              <a:t>Segundo </a:t>
            </a:r>
            <a:r>
              <a:rPr lang="pt-BR" altLang="pt-BR" sz="2400" cap="none" dirty="0" err="1">
                <a:latin typeface="Arial" panose="020B0604020202020204" pitchFamily="34" charset="0"/>
                <a:cs typeface="Arial" panose="020B0604020202020204" pitchFamily="34" charset="0"/>
              </a:rPr>
              <a:t>Failace</a:t>
            </a:r>
            <a:r>
              <a:rPr lang="pt-BR" altLang="pt-BR" sz="2400" cap="none" dirty="0">
                <a:latin typeface="Arial" panose="020B0604020202020204" pitchFamily="34" charset="0"/>
                <a:cs typeface="Arial" panose="020B0604020202020204" pitchFamily="34" charset="0"/>
              </a:rPr>
              <a:t> ( 2003), é um exame complementar mais utilizados para análises clínicas, para fins diagnósticos e parte do controle de doenças </a:t>
            </a:r>
            <a:r>
              <a:rPr lang="pt-BR" altLang="pt-BR" sz="2400" cap="none" dirty="0" err="1">
                <a:latin typeface="Arial" panose="020B0604020202020204" pitchFamily="34" charset="0"/>
                <a:cs typeface="Arial" panose="020B0604020202020204" pitchFamily="34" charset="0"/>
              </a:rPr>
              <a:t>infecto-contagiosas</a:t>
            </a:r>
            <a:r>
              <a:rPr lang="pt-BR" altLang="pt-BR" sz="2400" cap="none" dirty="0">
                <a:latin typeface="Arial" panose="020B0604020202020204" pitchFamily="34" charset="0"/>
                <a:cs typeface="Arial" panose="020B0604020202020204" pitchFamily="34" charset="0"/>
              </a:rPr>
              <a:t>, doenças crônicas e emergências médicas. É o estudo do sangue que avalia cada elemento da via hematológica na forma quanti e qualitativa. </a:t>
            </a:r>
            <a:r>
              <a:rPr lang="pt-BR" altLang="pt-BR" sz="2400" b="1" cap="none" dirty="0">
                <a:latin typeface="Arial" panose="020B0604020202020204" pitchFamily="34" charset="0"/>
                <a:cs typeface="Arial" panose="020B0604020202020204" pitchFamily="34" charset="0"/>
              </a:rPr>
              <a:t>Quantidade e qualidade dos elementos. </a:t>
            </a:r>
          </a:p>
          <a:p>
            <a:pPr algn="just"/>
            <a:endParaRPr lang="pt-BR" altLang="pt-BR" sz="2400" b="1" cap="none"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393700" y="425096"/>
            <a:ext cx="10579100" cy="4794604"/>
          </a:xfrm>
        </p:spPr>
        <p:txBody>
          <a:bodyPr>
            <a:noAutofit/>
          </a:bodyPr>
          <a:lstStyle/>
          <a:p>
            <a:pPr algn="just"/>
            <a:r>
              <a:rPr lang="pt-BR" sz="2400" cap="none" dirty="0">
                <a:latin typeface="Times New Roman" panose="02020603050405020304" pitchFamily="18" charset="0"/>
                <a:cs typeface="Times New Roman" panose="02020603050405020304" pitchFamily="18" charset="0"/>
              </a:rPr>
              <a:t>Desta forma as plaquetas promovem a agregação das células e a adesão delas com as células endoteliais que se encontram próximas da lesão. Neste mecanismo da hemostasia as plaquetas funcionam como tampões e desencadeiam a coagulação sanguínea.</a:t>
            </a:r>
            <a:br>
              <a:rPr lang="pt-BR" sz="2400" cap="none" dirty="0">
                <a:latin typeface="Times New Roman" panose="02020603050405020304" pitchFamily="18" charset="0"/>
                <a:cs typeface="Times New Roman" panose="02020603050405020304" pitchFamily="18" charset="0"/>
              </a:rPr>
            </a:br>
            <a:br>
              <a:rPr lang="pt-BR" sz="2400" cap="none" dirty="0">
                <a:latin typeface="Times New Roman" panose="02020603050405020304" pitchFamily="18" charset="0"/>
                <a:cs typeface="Times New Roman" panose="02020603050405020304" pitchFamily="18" charset="0"/>
              </a:rPr>
            </a:br>
            <a:r>
              <a:rPr lang="pt-BR" sz="2400" cap="none" dirty="0">
                <a:latin typeface="Times New Roman" panose="02020603050405020304" pitchFamily="18" charset="0"/>
                <a:cs typeface="Times New Roman" panose="02020603050405020304" pitchFamily="18" charset="0"/>
              </a:rPr>
              <a:t>As plaquetas são observadas de acordo com a quantidade e o seu tamanho, o tamanho de uma plaqueta varia entre um a quatro micrometros (VERRASTRO, 1998). Pessoas que apresentam número de plaquetas dentro dos valores normais, com a ausência de grânulos, têm sangramentos devido à dificuldade da agregação </a:t>
            </a:r>
            <a:r>
              <a:rPr lang="pt-BR" sz="2400" cap="none" dirty="0" err="1">
                <a:latin typeface="Times New Roman" panose="02020603050405020304" pitchFamily="18" charset="0"/>
                <a:cs typeface="Times New Roman" panose="02020603050405020304" pitchFamily="18" charset="0"/>
              </a:rPr>
              <a:t>plaquetária</a:t>
            </a:r>
            <a:r>
              <a:rPr lang="pt-BR" sz="2400" cap="none" dirty="0">
                <a:latin typeface="Times New Roman" panose="02020603050405020304" pitchFamily="18" charset="0"/>
                <a:cs typeface="Times New Roman" panose="02020603050405020304" pitchFamily="18" charset="0"/>
              </a:rPr>
              <a:t>, assim como o valor das plaquetas diminuído induzem ao sangramento.</a:t>
            </a:r>
          </a:p>
        </p:txBody>
      </p:sp>
    </p:spTree>
    <p:extLst>
      <p:ext uri="{BB962C8B-B14F-4D97-AF65-F5344CB8AC3E}">
        <p14:creationId xmlns:p14="http://schemas.microsoft.com/office/powerpoint/2010/main" val="424512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393700" y="425096"/>
            <a:ext cx="10579100" cy="4743804"/>
          </a:xfrm>
        </p:spPr>
        <p:txBody>
          <a:bodyPr>
            <a:noAutofit/>
          </a:bodyPr>
          <a:lstStyle/>
          <a:p>
            <a:pPr algn="just"/>
            <a:r>
              <a:rPr lang="pt-BR" cap="none" dirty="0">
                <a:latin typeface="Times New Roman" panose="02020603050405020304" pitchFamily="18" charset="0"/>
                <a:cs typeface="Times New Roman" panose="02020603050405020304" pitchFamily="18" charset="0"/>
              </a:rPr>
              <a:t>A principal causa da </a:t>
            </a:r>
            <a:r>
              <a:rPr lang="pt-BR" cap="none" dirty="0" err="1">
                <a:latin typeface="Times New Roman" panose="02020603050405020304" pitchFamily="18" charset="0"/>
                <a:cs typeface="Times New Roman" panose="02020603050405020304" pitchFamily="18" charset="0"/>
              </a:rPr>
              <a:t>plaquetopenia</a:t>
            </a:r>
            <a:r>
              <a:rPr lang="pt-BR" cap="none" dirty="0">
                <a:latin typeface="Times New Roman" panose="02020603050405020304" pitchFamily="18" charset="0"/>
                <a:cs typeface="Times New Roman" panose="02020603050405020304" pitchFamily="18" charset="0"/>
              </a:rPr>
              <a:t> ou trombocitopenia (diminuição do número de plaquetas), segundo o autor, é a produção insuficiente das mesmas, podendo ser vista em infiltrações leucêmicas na medula óssea, na aplasia de medula, uso de alguns medicamentos, produtos químicos e infecções virais. A destruição aumentada das plaquetas também pode desencadear a </a:t>
            </a:r>
            <a:r>
              <a:rPr lang="pt-BR" cap="none" dirty="0" err="1">
                <a:latin typeface="Times New Roman" panose="02020603050405020304" pitchFamily="18" charset="0"/>
                <a:cs typeface="Times New Roman" panose="02020603050405020304" pitchFamily="18" charset="0"/>
              </a:rPr>
              <a:t>plaquetopenia</a:t>
            </a:r>
            <a:r>
              <a:rPr lang="pt-BR" cap="none" dirty="0">
                <a:latin typeface="Times New Roman" panose="02020603050405020304" pitchFamily="18" charset="0"/>
                <a:cs typeface="Times New Roman" panose="02020603050405020304" pitchFamily="18" charset="0"/>
              </a:rPr>
              <a:t>, esta condição pode ser vista em situações imunológicas por auto e </a:t>
            </a:r>
            <a:r>
              <a:rPr lang="pt-BR" cap="none" dirty="0" err="1">
                <a:latin typeface="Times New Roman" panose="02020603050405020304" pitchFamily="18" charset="0"/>
                <a:cs typeface="Times New Roman" panose="02020603050405020304" pitchFamily="18" charset="0"/>
              </a:rPr>
              <a:t>aloanticorpos</a:t>
            </a:r>
            <a:r>
              <a:rPr lang="pt-BR" cap="none" dirty="0">
                <a:latin typeface="Times New Roman" panose="02020603050405020304" pitchFamily="18" charset="0"/>
                <a:cs typeface="Times New Roman" panose="02020603050405020304" pitchFamily="18" charset="0"/>
              </a:rPr>
              <a:t>, na púrpura </a:t>
            </a:r>
            <a:r>
              <a:rPr lang="pt-BR" cap="none" dirty="0" err="1">
                <a:latin typeface="Times New Roman" panose="02020603050405020304" pitchFamily="18" charset="0"/>
                <a:cs typeface="Times New Roman" panose="02020603050405020304" pitchFamily="18" charset="0"/>
              </a:rPr>
              <a:t>trombocitopênica</a:t>
            </a:r>
            <a:r>
              <a:rPr lang="pt-BR" cap="none" dirty="0">
                <a:latin typeface="Times New Roman" panose="02020603050405020304" pitchFamily="18" charset="0"/>
                <a:cs typeface="Times New Roman" panose="02020603050405020304" pitchFamily="18" charset="0"/>
              </a:rPr>
              <a:t> autoimune e na esplenomegalia.</a:t>
            </a:r>
            <a:br>
              <a:rPr lang="pt-BR" cap="none" dirty="0">
                <a:latin typeface="Times New Roman" panose="02020603050405020304" pitchFamily="18" charset="0"/>
                <a:cs typeface="Times New Roman" panose="02020603050405020304" pitchFamily="18" charset="0"/>
              </a:rPr>
            </a:br>
            <a:br>
              <a:rPr lang="pt-BR" cap="none" dirty="0">
                <a:latin typeface="Times New Roman" panose="02020603050405020304" pitchFamily="18" charset="0"/>
                <a:cs typeface="Times New Roman" panose="02020603050405020304" pitchFamily="18" charset="0"/>
              </a:rPr>
            </a:br>
            <a:r>
              <a:rPr lang="pt-BR" cap="none" dirty="0">
                <a:latin typeface="Times New Roman" panose="02020603050405020304" pitchFamily="18" charset="0"/>
                <a:cs typeface="Times New Roman" panose="02020603050405020304" pitchFamily="18" charset="0"/>
              </a:rPr>
              <a:t>E, por último, o consumo exagerado de plaquetas como em coagulações intravasculares disseminadas e na púrpura </a:t>
            </a:r>
            <a:r>
              <a:rPr lang="pt-BR" cap="none" dirty="0" err="1">
                <a:latin typeface="Times New Roman" panose="02020603050405020304" pitchFamily="18" charset="0"/>
                <a:cs typeface="Times New Roman" panose="02020603050405020304" pitchFamily="18" charset="0"/>
              </a:rPr>
              <a:t>trombocitopênica</a:t>
            </a:r>
            <a:r>
              <a:rPr lang="pt-BR" cap="none" dirty="0">
                <a:latin typeface="Times New Roman" panose="02020603050405020304" pitchFamily="18" charset="0"/>
                <a:cs typeface="Times New Roman" panose="02020603050405020304" pitchFamily="18" charset="0"/>
              </a:rPr>
              <a:t> trombótica também podem gerar a </a:t>
            </a:r>
            <a:r>
              <a:rPr lang="pt-BR" cap="none" dirty="0" err="1">
                <a:latin typeface="Times New Roman" panose="02020603050405020304" pitchFamily="18" charset="0"/>
                <a:cs typeface="Times New Roman" panose="02020603050405020304" pitchFamily="18" charset="0"/>
              </a:rPr>
              <a:t>plaquetopenia</a:t>
            </a:r>
            <a:r>
              <a:rPr lang="pt-BR" cap="none" dirty="0">
                <a:latin typeface="Times New Roman" panose="02020603050405020304" pitchFamily="18" charset="0"/>
                <a:cs typeface="Times New Roman" panose="02020603050405020304" pitchFamily="18" charset="0"/>
              </a:rPr>
              <a:t>. O aumento do número de plaquetas é denominado </a:t>
            </a:r>
            <a:r>
              <a:rPr lang="pt-BR" cap="none" dirty="0" err="1">
                <a:latin typeface="Times New Roman" panose="02020603050405020304" pitchFamily="18" charset="0"/>
                <a:cs typeface="Times New Roman" panose="02020603050405020304" pitchFamily="18" charset="0"/>
              </a:rPr>
              <a:t>plaquetose</a:t>
            </a:r>
            <a:r>
              <a:rPr lang="pt-BR" cap="none" dirty="0">
                <a:latin typeface="Times New Roman" panose="02020603050405020304" pitchFamily="18" charset="0"/>
                <a:cs typeface="Times New Roman" panose="02020603050405020304" pitchFamily="18" charset="0"/>
              </a:rPr>
              <a:t> e pode ocorrer na anemia </a:t>
            </a:r>
            <a:r>
              <a:rPr lang="pt-BR" cap="none" dirty="0" err="1">
                <a:latin typeface="Times New Roman" panose="02020603050405020304" pitchFamily="18" charset="0"/>
                <a:cs typeface="Times New Roman" panose="02020603050405020304" pitchFamily="18" charset="0"/>
              </a:rPr>
              <a:t>ferropiva</a:t>
            </a:r>
            <a:r>
              <a:rPr lang="pt-BR" cap="none" dirty="0">
                <a:latin typeface="Times New Roman" panose="02020603050405020304" pitchFamily="18" charset="0"/>
                <a:cs typeface="Times New Roman" panose="02020603050405020304" pitchFamily="18" charset="0"/>
              </a:rPr>
              <a:t>, nas hemorragias agudas, inflamações, infecções crônicas, anemias hemolíticas e leucemias.</a:t>
            </a:r>
          </a:p>
        </p:txBody>
      </p:sp>
    </p:spTree>
    <p:extLst>
      <p:ext uri="{BB962C8B-B14F-4D97-AF65-F5344CB8AC3E}">
        <p14:creationId xmlns:p14="http://schemas.microsoft.com/office/powerpoint/2010/main" val="82409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304800" y="399696"/>
            <a:ext cx="10394707" cy="3311189"/>
          </a:xfrm>
        </p:spPr>
        <p:txBody>
          <a:bodyPr>
            <a:normAutofit/>
          </a:bodyPr>
          <a:lstStyle/>
          <a:p>
            <a:pPr algn="just"/>
            <a:r>
              <a:rPr lang="pt-BR" sz="2400" b="1" cap="none" dirty="0">
                <a:latin typeface="Times New Roman" panose="02020603050405020304" pitchFamily="18" charset="0"/>
                <a:cs typeface="Times New Roman" panose="02020603050405020304" pitchFamily="18" charset="0"/>
              </a:rPr>
              <a:t>Valores abaixo de 50 mil, pode causa sangramento espontâneo, ao reduzir para 5mil, pode ocorrer grave hemorragia no trato gastrointestinal e sistema nervoso central, ocasionando óbito.</a:t>
            </a:r>
          </a:p>
        </p:txBody>
      </p:sp>
    </p:spTree>
    <p:extLst>
      <p:ext uri="{BB962C8B-B14F-4D97-AF65-F5344CB8AC3E}">
        <p14:creationId xmlns:p14="http://schemas.microsoft.com/office/powerpoint/2010/main" val="1711353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54001"/>
            <a:ext cx="10396538" cy="812800"/>
          </a:xfrm>
        </p:spPr>
        <p:txBody>
          <a:bodyPr>
            <a:normAutofit fontScale="90000"/>
          </a:bodyPr>
          <a:lstStyle/>
          <a:p>
            <a:r>
              <a:rPr lang="pt-BR" dirty="0"/>
              <a:t>Cuidados  DE ENFERMAGEM</a:t>
            </a:r>
          </a:p>
        </p:txBody>
      </p:sp>
      <p:sp>
        <p:nvSpPr>
          <p:cNvPr id="3" name="Espaço Reservado para Conteúdo 2"/>
          <p:cNvSpPr>
            <a:spLocks noGrp="1"/>
          </p:cNvSpPr>
          <p:nvPr>
            <p:ph sz="quarter" idx="13"/>
          </p:nvPr>
        </p:nvSpPr>
        <p:spPr>
          <a:xfrm>
            <a:off x="306631" y="1314096"/>
            <a:ext cx="10983669" cy="3969104"/>
          </a:xfrm>
        </p:spPr>
        <p:txBody>
          <a:bodyPr>
            <a:noAutofit/>
          </a:bodyPr>
          <a:lstStyle/>
          <a:p>
            <a:pPr algn="just"/>
            <a:r>
              <a:rPr lang="pt-BR" cap="none" dirty="0">
                <a:latin typeface="Times New Roman" panose="02020603050405020304" pitchFamily="18" charset="0"/>
                <a:cs typeface="Times New Roman" panose="02020603050405020304" pitchFamily="18" charset="0"/>
              </a:rPr>
              <a:t>Considerando as fases que envolvem o processo da análise de material biológico é possível englobar a assistência de enfermagem na coleta do hemograma como:</a:t>
            </a:r>
            <a:br>
              <a:rPr lang="pt-BR" cap="none" dirty="0">
                <a:latin typeface="Times New Roman" panose="02020603050405020304" pitchFamily="18" charset="0"/>
                <a:cs typeface="Times New Roman" panose="02020603050405020304" pitchFamily="18" charset="0"/>
              </a:rPr>
            </a:br>
            <a:br>
              <a:rPr lang="pt-BR" cap="none" dirty="0">
                <a:latin typeface="Times New Roman" panose="02020603050405020304" pitchFamily="18" charset="0"/>
                <a:cs typeface="Times New Roman" panose="02020603050405020304" pitchFamily="18" charset="0"/>
              </a:rPr>
            </a:br>
            <a:r>
              <a:rPr lang="pt-BR" cap="none" dirty="0">
                <a:latin typeface="Times New Roman" panose="02020603050405020304" pitchFamily="18" charset="0"/>
                <a:cs typeface="Times New Roman" panose="02020603050405020304" pitchFamily="18" charset="0"/>
              </a:rPr>
              <a:t>- encaminhamento do exame solicitado pelo médico ao laboratório responsável pela coleta, quando o paciente está internado; instrução ao paciente do local da coleta nos casos de pacientes ambulatoriais; instrução da possibilidade de coleta domiciliar indicando serviço de referência ou o próprio laboratório.</a:t>
            </a:r>
            <a:br>
              <a:rPr lang="pt-BR" cap="none" dirty="0">
                <a:latin typeface="Times New Roman" panose="02020603050405020304" pitchFamily="18" charset="0"/>
                <a:cs typeface="Times New Roman" panose="02020603050405020304" pitchFamily="18" charset="0"/>
              </a:rPr>
            </a:br>
            <a:br>
              <a:rPr lang="pt-BR" cap="none" dirty="0">
                <a:latin typeface="Times New Roman" panose="02020603050405020304" pitchFamily="18" charset="0"/>
                <a:cs typeface="Times New Roman" panose="02020603050405020304" pitchFamily="18" charset="0"/>
              </a:rPr>
            </a:br>
            <a:r>
              <a:rPr lang="pt-BR" cap="none" dirty="0">
                <a:latin typeface="Times New Roman" panose="02020603050405020304" pitchFamily="18" charset="0"/>
                <a:cs typeface="Times New Roman" panose="02020603050405020304" pitchFamily="18" charset="0"/>
              </a:rPr>
              <a:t>- Preenchimento do cadastro do paciente: por intermédio do documento do paciente realizar o cadastro do mesmo para o registro da coleta e/ou em casos de urgência e pacientes internados buscar dados no prontuário do paciente.</a:t>
            </a:r>
            <a:br>
              <a:rPr lang="pt-BR" cap="none" dirty="0">
                <a:latin typeface="Times New Roman" panose="02020603050405020304" pitchFamily="18" charset="0"/>
                <a:cs typeface="Times New Roman" panose="02020603050405020304" pitchFamily="18" charset="0"/>
              </a:rPr>
            </a:br>
            <a:endParaRPr lang="pt-B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65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495300" y="425096"/>
            <a:ext cx="10718800" cy="4591404"/>
          </a:xfrm>
        </p:spPr>
        <p:txBody>
          <a:bodyPr>
            <a:normAutofit fontScale="62500" lnSpcReduction="20000"/>
          </a:bodyPr>
          <a:lstStyle/>
          <a:p>
            <a:pPr algn="just"/>
            <a:r>
              <a:rPr lang="pt-BR" dirty="0"/>
              <a:t> </a:t>
            </a:r>
            <a:r>
              <a:rPr lang="pt-BR" sz="3400" cap="none" dirty="0">
                <a:latin typeface="Times New Roman" panose="02020603050405020304" pitchFamily="18" charset="0"/>
                <a:cs typeface="Times New Roman" panose="02020603050405020304" pitchFamily="18" charset="0"/>
              </a:rPr>
              <a:t>Instrução quanto ao preparo do exame: cabe à enfermagem realizar a instrução do jejum conforme a solicitação do exame. </a:t>
            </a:r>
          </a:p>
          <a:p>
            <a:pPr algn="just"/>
            <a:r>
              <a:rPr lang="pt-BR" sz="3400" cap="none" dirty="0">
                <a:latin typeface="Times New Roman" panose="02020603050405020304" pitchFamily="18" charset="0"/>
                <a:cs typeface="Times New Roman" panose="02020603050405020304" pitchFamily="18" charset="0"/>
              </a:rPr>
              <a:t>Segundo a SBPC (2009) o jejum habitual para o exame de sangue de rotina é de 8 horas, podendo ser reduzido a 4 horas na maioria dos exames e em situações especiais (pacientes de baixa idade) pode ser de uma ou duas horas apenas. Importante salientar que a ingestão de água para a hidratação da pessoa não interfere no jejum para coleta de exames, exceto uma ingestão elevada pode alterar a realização do exame de urina. </a:t>
            </a:r>
          </a:p>
          <a:p>
            <a:pPr algn="just"/>
            <a:r>
              <a:rPr lang="pt-BR" sz="3400" cap="none" dirty="0">
                <a:latin typeface="Times New Roman" panose="02020603050405020304" pitchFamily="18" charset="0"/>
                <a:cs typeface="Times New Roman" panose="02020603050405020304" pitchFamily="18" charset="0"/>
              </a:rPr>
              <a:t>A maioria da bibliografia estudada supõe que para a realização do hemograma não há necessidade de jejum, o que ocorre na maioria das vezes é que junto à realização do hemograma existem requisições de outras análises da amostra de sangue, desta forma a instrução é de realização do jejum específico para cada exame.</a:t>
            </a:r>
          </a:p>
        </p:txBody>
      </p:sp>
    </p:spTree>
    <p:extLst>
      <p:ext uri="{BB962C8B-B14F-4D97-AF65-F5344CB8AC3E}">
        <p14:creationId xmlns:p14="http://schemas.microsoft.com/office/powerpoint/2010/main" val="42464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241300" y="704496"/>
            <a:ext cx="10934700" cy="4680304"/>
          </a:xfrm>
        </p:spPr>
        <p:txBody>
          <a:bodyPr>
            <a:noAutofit/>
          </a:bodyPr>
          <a:lstStyle/>
          <a:p>
            <a:pPr algn="just"/>
            <a:r>
              <a:rPr lang="pt-BR" cap="none" dirty="0">
                <a:latin typeface="Times New Roman" panose="02020603050405020304" pitchFamily="18" charset="0"/>
                <a:cs typeface="Times New Roman" panose="02020603050405020304" pitchFamily="18" charset="0"/>
              </a:rPr>
              <a:t>Coleta de sangue: O hemograma é um exame que tem como material principal o sangue periférico, isso quer dizer que é analisado o sangue periférico do paciente após a coleta para então obter-se os resultados. São preconizados inúmeros cuidados na coleta do sangue, estes devem ser seguidos em qualquer coleta de sangue periférico, não somente para realização do hemograma, mas demais análises que sejam requisitadas pelo médico assistente do paciente.</a:t>
            </a:r>
            <a:br>
              <a:rPr lang="pt-BR" cap="none" dirty="0">
                <a:latin typeface="Times New Roman" panose="02020603050405020304" pitchFamily="18" charset="0"/>
                <a:cs typeface="Times New Roman" panose="02020603050405020304" pitchFamily="18" charset="0"/>
              </a:rPr>
            </a:br>
            <a:br>
              <a:rPr lang="pt-BR" cap="none" dirty="0">
                <a:latin typeface="Times New Roman" panose="02020603050405020304" pitchFamily="18" charset="0"/>
                <a:cs typeface="Times New Roman" panose="02020603050405020304" pitchFamily="18" charset="0"/>
              </a:rPr>
            </a:br>
            <a:r>
              <a:rPr lang="pt-BR" cap="none" dirty="0">
                <a:latin typeface="Times New Roman" panose="02020603050405020304" pitchFamily="18" charset="0"/>
                <a:cs typeface="Times New Roman" panose="02020603050405020304" pitchFamily="18" charset="0"/>
              </a:rPr>
              <a:t>Segundo </a:t>
            </a:r>
            <a:r>
              <a:rPr lang="pt-BR" cap="none" dirty="0" err="1">
                <a:latin typeface="Times New Roman" panose="02020603050405020304" pitchFamily="18" charset="0"/>
                <a:cs typeface="Times New Roman" panose="02020603050405020304" pitchFamily="18" charset="0"/>
              </a:rPr>
              <a:t>Failace</a:t>
            </a:r>
            <a:r>
              <a:rPr lang="pt-BR" cap="none" dirty="0">
                <a:latin typeface="Times New Roman" panose="02020603050405020304" pitchFamily="18" charset="0"/>
                <a:cs typeface="Times New Roman" panose="02020603050405020304" pitchFamily="18" charset="0"/>
              </a:rPr>
              <a:t> (2003), a coleta de sangue para o hemograma pode ser realizada a qualquer hora, porém deve-se evitar após refeições ricas em gordura e após exercícios físicos de grande intensidade, sendo que estes podem interferir significativamente no resultado, aumentando o número de glóbulos brancos por volume de sangue circulante, ou seja, a leucocitose.</a:t>
            </a:r>
            <a:br>
              <a:rPr lang="pt-BR" cap="none" dirty="0">
                <a:latin typeface="Times New Roman" panose="02020603050405020304" pitchFamily="18" charset="0"/>
                <a:cs typeface="Times New Roman" panose="02020603050405020304" pitchFamily="18" charset="0"/>
              </a:rPr>
            </a:br>
            <a:br>
              <a:rPr lang="pt-BR" cap="none" dirty="0">
                <a:latin typeface="Times New Roman" panose="02020603050405020304" pitchFamily="18" charset="0"/>
                <a:cs typeface="Times New Roman" panose="02020603050405020304" pitchFamily="18" charset="0"/>
              </a:rPr>
            </a:br>
            <a:r>
              <a:rPr lang="pt-BR" cap="none" dirty="0">
                <a:latin typeface="Times New Roman" panose="02020603050405020304" pitchFamily="18" charset="0"/>
                <a:cs typeface="Times New Roman" panose="02020603050405020304" pitchFamily="18" charset="0"/>
              </a:rPr>
              <a:t>Para Lima et al. (2001), a punção deve ser rápida, assim como o manuseio do garrote, pois este pode modificar a distribuição de alguns constituintes do sangue. </a:t>
            </a:r>
          </a:p>
        </p:txBody>
      </p:sp>
    </p:spTree>
    <p:extLst>
      <p:ext uri="{BB962C8B-B14F-4D97-AF65-F5344CB8AC3E}">
        <p14:creationId xmlns:p14="http://schemas.microsoft.com/office/powerpoint/2010/main" val="318949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65088"/>
            <a:ext cx="692150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aixaDeTexto 4"/>
          <p:cNvSpPr txBox="1">
            <a:spLocks noChangeArrowheads="1"/>
          </p:cNvSpPr>
          <p:nvPr/>
        </p:nvSpPr>
        <p:spPr bwMode="auto">
          <a:xfrm>
            <a:off x="1028700" y="5162550"/>
            <a:ext cx="919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fontAlgn="base">
              <a:spcBef>
                <a:spcPct val="0"/>
              </a:spcBef>
              <a:spcAft>
                <a:spcPct val="0"/>
              </a:spcAft>
              <a:defRPr>
                <a:solidFill>
                  <a:schemeClr val="tx1"/>
                </a:solidFill>
                <a:latin typeface="Impact" panose="020B0806030902050204" pitchFamily="34" charset="0"/>
              </a:defRPr>
            </a:lvl6pPr>
            <a:lvl7pPr marL="2971800" indent="-228600" defTabSz="457200" fontAlgn="base">
              <a:spcBef>
                <a:spcPct val="0"/>
              </a:spcBef>
              <a:spcAft>
                <a:spcPct val="0"/>
              </a:spcAft>
              <a:defRPr>
                <a:solidFill>
                  <a:schemeClr val="tx1"/>
                </a:solidFill>
                <a:latin typeface="Impact" panose="020B0806030902050204" pitchFamily="34" charset="0"/>
              </a:defRPr>
            </a:lvl7pPr>
            <a:lvl8pPr marL="3429000" indent="-228600" defTabSz="457200" fontAlgn="base">
              <a:spcBef>
                <a:spcPct val="0"/>
              </a:spcBef>
              <a:spcAft>
                <a:spcPct val="0"/>
              </a:spcAft>
              <a:defRPr>
                <a:solidFill>
                  <a:schemeClr val="tx1"/>
                </a:solidFill>
                <a:latin typeface="Impact" panose="020B0806030902050204" pitchFamily="34" charset="0"/>
              </a:defRPr>
            </a:lvl8pPr>
            <a:lvl9pPr marL="3886200" indent="-228600" defTabSz="457200" fontAlgn="base">
              <a:spcBef>
                <a:spcPct val="0"/>
              </a:spcBef>
              <a:spcAft>
                <a:spcPct val="0"/>
              </a:spcAft>
              <a:defRPr>
                <a:solidFill>
                  <a:schemeClr val="tx1"/>
                </a:solidFill>
                <a:latin typeface="Impact" panose="020B0806030902050204" pitchFamily="34" charset="0"/>
              </a:defRPr>
            </a:lvl9pPr>
          </a:lstStyle>
          <a:p>
            <a:pPr eaLnBrk="1" hangingPunct="1"/>
            <a:r>
              <a:rPr lang="pt-BR" altLang="pt-BR" b="1">
                <a:latin typeface="Times New Roman" panose="02020603050405020304" pitchFamily="18" charset="0"/>
                <a:cs typeface="Times New Roman" panose="02020603050405020304" pitchFamily="18" charset="0"/>
              </a:rPr>
              <a:t>(Fonte: Manual De exames laboratoriais da rede SUS – BH, 2016)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a:t>REFERENCIAS </a:t>
            </a:r>
          </a:p>
        </p:txBody>
      </p:sp>
      <p:sp>
        <p:nvSpPr>
          <p:cNvPr id="3" name="Espaço Reservado para Conteúdo 2"/>
          <p:cNvSpPr>
            <a:spLocks noGrp="1"/>
          </p:cNvSpPr>
          <p:nvPr>
            <p:ph sz="quarter" idx="13"/>
          </p:nvPr>
        </p:nvSpPr>
        <p:spPr>
          <a:xfrm>
            <a:off x="584200" y="1936750"/>
            <a:ext cx="10394950" cy="3311525"/>
          </a:xfrm>
        </p:spPr>
        <p:txBody>
          <a:bodyPr/>
          <a:lstStyle/>
          <a:p>
            <a:pPr fontAlgn="auto">
              <a:spcAft>
                <a:spcPts val="0"/>
              </a:spcAft>
              <a:defRPr/>
            </a:pPr>
            <a:r>
              <a:rPr lang="pt-BR" cap="none" dirty="0">
                <a:latin typeface="Times New Roman" panose="02020603050405020304" pitchFamily="18" charset="0"/>
                <a:cs typeface="Times New Roman" panose="02020603050405020304" pitchFamily="18" charset="0"/>
              </a:rPr>
              <a:t>ASSISTÊNCIA DE ENFERMAGEM EM EXAMES LABORATORIAIS, DIAGNÓSTICOS E ENDOSCÓPICOS. Portal Educação. Campo Grande: Portal Educação, 2012. </a:t>
            </a:r>
          </a:p>
          <a:p>
            <a:pPr fontAlgn="auto">
              <a:spcAft>
                <a:spcPts val="0"/>
              </a:spcAft>
              <a:defRPr/>
            </a:pPr>
            <a:r>
              <a:rPr lang="pt-BR" cap="none" dirty="0">
                <a:latin typeface="Times New Roman" panose="02020603050405020304" pitchFamily="18" charset="0"/>
                <a:cs typeface="Times New Roman" panose="02020603050405020304" pitchFamily="18" charset="0"/>
              </a:rPr>
              <a:t>FAILACE. R</a:t>
            </a:r>
            <a:r>
              <a:rPr lang="pt-BR" b="1" cap="none" dirty="0">
                <a:latin typeface="Times New Roman" panose="02020603050405020304" pitchFamily="18" charset="0"/>
                <a:cs typeface="Times New Roman" panose="02020603050405020304" pitchFamily="18" charset="0"/>
              </a:rPr>
              <a:t>. Hemograma </a:t>
            </a:r>
            <a:r>
              <a:rPr lang="pt-BR" cap="none" dirty="0">
                <a:latin typeface="Times New Roman" panose="02020603050405020304" pitchFamily="18" charset="0"/>
                <a:cs typeface="Times New Roman" panose="02020603050405020304" pitchFamily="18" charset="0"/>
              </a:rPr>
              <a:t>:manual de interpretação. 4 ed. Porto alegre, artmed,2003. </a:t>
            </a:r>
          </a:p>
          <a:p>
            <a:pPr fontAlgn="auto">
              <a:spcAft>
                <a:spcPts val="0"/>
              </a:spcAft>
              <a:defRPr/>
            </a:pPr>
            <a:r>
              <a:rPr lang="pt-BR" cap="none" dirty="0">
                <a:latin typeface="Times New Roman" panose="02020603050405020304" pitchFamily="18" charset="0"/>
                <a:cs typeface="Times New Roman" panose="02020603050405020304" pitchFamily="18" charset="0"/>
              </a:rPr>
              <a:t>SALES. O.P. Leitura e interpretação de exames em enfermagem, Goiânia. AB,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Conteúdo 2"/>
          <p:cNvSpPr>
            <a:spLocks noGrp="1"/>
          </p:cNvSpPr>
          <p:nvPr>
            <p:ph sz="quarter" idx="13"/>
          </p:nvPr>
        </p:nvSpPr>
        <p:spPr bwMode="auto">
          <a:xfrm>
            <a:off x="431800" y="1035050"/>
            <a:ext cx="10394950" cy="3311525"/>
          </a:xfrm>
        </p:spPr>
        <p:txBody>
          <a:bodyPr wrap="square" numCol="1" anchorCtr="0" compatLnSpc="1">
            <a:prstTxWarp prst="textNoShape">
              <a:avLst/>
            </a:prstTxWarp>
          </a:bodyPr>
          <a:lstStyle/>
          <a:p>
            <a:pPr algn="just"/>
            <a:r>
              <a:rPr lang="pt-BR" altLang="pt-BR" sz="2400" cap="none">
                <a:latin typeface="Arial" panose="020B0604020202020204" pitchFamily="34" charset="0"/>
                <a:cs typeface="Arial" panose="020B0604020202020204" pitchFamily="34" charset="0"/>
              </a:rPr>
              <a:t>Grotto (2009), aborda que as informações obtidas na análise do sangue periférico, responde a duas questões principais: se a medula está produzindo número suficiente de células maduras das diferentes linhagens, e se a proliferação, diferenciação e aquisição de funções de  cada tipo celular estão se desenvolvendo de forma adequada em toda linhagem celular.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Conteúdo 2"/>
          <p:cNvSpPr>
            <a:spLocks noGrp="1"/>
          </p:cNvSpPr>
          <p:nvPr>
            <p:ph sz="quarter" idx="13"/>
          </p:nvPr>
        </p:nvSpPr>
        <p:spPr bwMode="auto">
          <a:xfrm>
            <a:off x="482600" y="501650"/>
            <a:ext cx="10394950" cy="4210050"/>
          </a:xfrm>
        </p:spPr>
        <p:txBody>
          <a:bodyPr wrap="square" numCol="1" anchorCtr="0" compatLnSpc="1">
            <a:prstTxWarp prst="textNoShape">
              <a:avLst/>
            </a:prstTxWarp>
          </a:bodyPr>
          <a:lstStyle/>
          <a:p>
            <a:pPr marL="0" indent="0" algn="just">
              <a:buFont typeface="Arial" panose="020B0604020202020204" pitchFamily="34" charset="0"/>
              <a:buNone/>
            </a:pPr>
            <a:br>
              <a:rPr lang="pt-BR" altLang="pt-BR" cap="none" dirty="0">
                <a:latin typeface="Arial" panose="020B0604020202020204" pitchFamily="34" charset="0"/>
                <a:cs typeface="Arial" panose="020B0604020202020204" pitchFamily="34" charset="0"/>
              </a:rPr>
            </a:br>
            <a:r>
              <a:rPr lang="pt-BR" altLang="pt-BR" sz="2400" cap="none" dirty="0">
                <a:latin typeface="Arial" panose="020B0604020202020204" pitchFamily="34" charset="0"/>
                <a:cs typeface="Arial" panose="020B0604020202020204" pitchFamily="34" charset="0"/>
              </a:rPr>
              <a:t>Segundo Neto (2004), o hemograma consiste em um exame complementar que auxilia no diagnóstico de doenças sistêmicas e também permite avaliar as condições gerais do paciente; embora sendo inespecífico, o hemograma pode apresentar alterações que quando somadas a outros dados clínicos e demais exames complementares permite hipóteses diagnósticas sobre patologias e/ou avalia o risco para determinados procedimentos cirúrgicos e exames ou administração de medicamentos</a:t>
            </a:r>
            <a:r>
              <a:rPr lang="pt-BR" altLang="pt-BR" cap="none" dirty="0">
                <a:latin typeface="Arial" panose="020B0604020202020204" pitchFamily="34" charset="0"/>
                <a:cs typeface="Arial" panose="020B0604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Conteúdo 2"/>
          <p:cNvSpPr>
            <a:spLocks noGrp="1"/>
          </p:cNvSpPr>
          <p:nvPr>
            <p:ph sz="quarter" idx="13"/>
          </p:nvPr>
        </p:nvSpPr>
        <p:spPr bwMode="auto">
          <a:xfrm>
            <a:off x="571500" y="857250"/>
            <a:ext cx="10394950" cy="3311525"/>
          </a:xfrm>
        </p:spPr>
        <p:txBody>
          <a:bodyPr wrap="square" numCol="1" anchorCtr="0" compatLnSpc="1">
            <a:prstTxWarp prst="textNoShape">
              <a:avLst/>
            </a:prstTxWarp>
          </a:bodyPr>
          <a:lstStyle/>
          <a:p>
            <a:pPr algn="just"/>
            <a:r>
              <a:rPr lang="pt-BR" altLang="pt-BR" sz="2400" cap="none" dirty="0">
                <a:latin typeface="Arial" panose="020B0604020202020204" pitchFamily="34" charset="0"/>
                <a:cs typeface="Arial" panose="020B0604020202020204" pitchFamily="34" charset="0"/>
              </a:rPr>
              <a:t>O hemograma, mesmo possuindo um poder diagnóstico limitado nas mãos de um clínico conhecedor das funções celulares e das bases fisiopatológicas das doenças, torna-se uma ferramenta importante na avaliação de diferentes situações, como nos diagnósticos de evolução de doenças hematológicas, detecção de quadros infecciosos e no monitoramento terapêutico (GROTTO, 2009).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660400" y="292100"/>
            <a:ext cx="10693400" cy="4914900"/>
          </a:xfrm>
        </p:spPr>
        <p:txBody>
          <a:bodyPr>
            <a:normAutofit fontScale="92500" lnSpcReduction="10000"/>
          </a:bodyPr>
          <a:lstStyle/>
          <a:p>
            <a:pPr marL="0" indent="0" algn="just" fontAlgn="auto">
              <a:spcAft>
                <a:spcPts val="0"/>
              </a:spcAft>
              <a:buFont typeface="Arial" panose="020B0604020202020204" pitchFamily="34" charset="0"/>
              <a:buNone/>
              <a:defRPr/>
            </a:pPr>
            <a:r>
              <a:rPr lang="pt-BR" sz="2600" cap="none" dirty="0">
                <a:latin typeface="Arial" panose="020B0604020202020204" pitchFamily="34" charset="0"/>
                <a:cs typeface="Arial" panose="020B0604020202020204" pitchFamily="34" charset="0"/>
              </a:rPr>
              <a:t>A primeira </a:t>
            </a:r>
            <a:r>
              <a:rPr lang="pt-BR" sz="2800" cap="none" dirty="0">
                <a:latin typeface="Arial" panose="020B0604020202020204" pitchFamily="34" charset="0"/>
                <a:cs typeface="Arial" panose="020B0604020202020204" pitchFamily="34" charset="0"/>
              </a:rPr>
              <a:t>parte de um hemograma constitui-se da série vermelha (</a:t>
            </a:r>
            <a:r>
              <a:rPr lang="pt-BR" sz="2800" b="1" cap="none" dirty="0" err="1">
                <a:latin typeface="Arial" panose="020B0604020202020204" pitchFamily="34" charset="0"/>
                <a:cs typeface="Arial" panose="020B0604020202020204" pitchFamily="34" charset="0"/>
              </a:rPr>
              <a:t>eritrograma</a:t>
            </a:r>
            <a:r>
              <a:rPr lang="pt-BR" sz="2800" cap="none" dirty="0">
                <a:latin typeface="Arial" panose="020B0604020202020204" pitchFamily="34" charset="0"/>
                <a:cs typeface="Arial" panose="020B0604020202020204" pitchFamily="34" charset="0"/>
              </a:rPr>
              <a:t>), sendo expressos principalmente:</a:t>
            </a:r>
          </a:p>
          <a:p>
            <a:pPr algn="just" fontAlgn="auto">
              <a:spcAft>
                <a:spcPts val="0"/>
              </a:spcAft>
              <a:defRPr/>
            </a:pPr>
            <a:r>
              <a:rPr lang="pt-BR" sz="2800" cap="none" dirty="0">
                <a:latin typeface="Arial" panose="020B0604020202020204" pitchFamily="34" charset="0"/>
                <a:cs typeface="Arial" panose="020B0604020202020204" pitchFamily="34" charset="0"/>
              </a:rPr>
              <a:t> os números de hemácias;</a:t>
            </a:r>
          </a:p>
          <a:p>
            <a:pPr algn="just" fontAlgn="auto">
              <a:spcAft>
                <a:spcPts val="0"/>
              </a:spcAft>
              <a:defRPr/>
            </a:pPr>
            <a:r>
              <a:rPr lang="pt-BR" sz="2800" cap="none" dirty="0">
                <a:latin typeface="Arial" panose="020B0604020202020204" pitchFamily="34" charset="0"/>
                <a:cs typeface="Arial" panose="020B0604020202020204" pitchFamily="34" charset="0"/>
              </a:rPr>
              <a:t> concentração de hemoglobina e hematócrito.</a:t>
            </a:r>
          </a:p>
          <a:p>
            <a:pPr marL="0" indent="0" algn="just" fontAlgn="auto">
              <a:spcAft>
                <a:spcPts val="0"/>
              </a:spcAft>
              <a:buFont typeface="Arial" panose="020B0604020202020204" pitchFamily="34" charset="0"/>
              <a:buNone/>
              <a:defRPr/>
            </a:pPr>
            <a:r>
              <a:rPr lang="pt-BR" sz="2800" cap="none" dirty="0">
                <a:latin typeface="Arial" panose="020B0604020202020204" pitchFamily="34" charset="0"/>
                <a:cs typeface="Arial" panose="020B0604020202020204" pitchFamily="34" charset="0"/>
              </a:rPr>
              <a:t>A segunda parte do hemograma é chamada de série branca (</a:t>
            </a:r>
            <a:r>
              <a:rPr lang="pt-BR" sz="2800" cap="none" dirty="0" err="1">
                <a:latin typeface="Arial" panose="020B0604020202020204" pitchFamily="34" charset="0"/>
                <a:cs typeface="Arial" panose="020B0604020202020204" pitchFamily="34" charset="0"/>
              </a:rPr>
              <a:t>leucograma</a:t>
            </a:r>
            <a:r>
              <a:rPr lang="pt-BR" sz="2800" cap="none" dirty="0">
                <a:latin typeface="Arial" panose="020B0604020202020204" pitchFamily="34" charset="0"/>
                <a:cs typeface="Arial" panose="020B0604020202020204" pitchFamily="34" charset="0"/>
              </a:rPr>
              <a:t>), em que são expressos os valores:</a:t>
            </a:r>
          </a:p>
          <a:p>
            <a:pPr algn="just" fontAlgn="auto">
              <a:spcAft>
                <a:spcPts val="0"/>
              </a:spcAft>
              <a:defRPr/>
            </a:pPr>
            <a:r>
              <a:rPr lang="pt-BR" sz="2800" cap="none" dirty="0">
                <a:latin typeface="Arial" panose="020B0604020202020204" pitchFamily="34" charset="0"/>
                <a:cs typeface="Arial" panose="020B0604020202020204" pitchFamily="34" charset="0"/>
              </a:rPr>
              <a:t> dos glóbulos brancos;</a:t>
            </a:r>
          </a:p>
          <a:p>
            <a:pPr algn="just" fontAlgn="auto">
              <a:spcAft>
                <a:spcPts val="0"/>
              </a:spcAft>
              <a:defRPr/>
            </a:pPr>
            <a:r>
              <a:rPr lang="pt-BR" sz="2800" cap="none" dirty="0">
                <a:latin typeface="Arial" panose="020B0604020202020204" pitchFamily="34" charset="0"/>
                <a:cs typeface="Arial" panose="020B0604020202020204" pitchFamily="34" charset="0"/>
              </a:rPr>
              <a:t> avaliação do número de leucócitos e diferenciação celular e </a:t>
            </a:r>
          </a:p>
          <a:p>
            <a:pPr algn="just" fontAlgn="auto">
              <a:spcAft>
                <a:spcPts val="0"/>
              </a:spcAft>
              <a:defRPr/>
            </a:pPr>
            <a:r>
              <a:rPr lang="pt-BR" sz="2800" cap="none" dirty="0">
                <a:latin typeface="Arial" panose="020B0604020202020204" pitchFamily="34" charset="0"/>
                <a:cs typeface="Arial" panose="020B0604020202020204" pitchFamily="34" charset="0"/>
              </a:rPr>
              <a:t>a última parte do exame é expressa pela quantidade de plaquetas.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sz="2700" dirty="0">
                <a:latin typeface="Arial" panose="020B0604020202020204" pitchFamily="34" charset="0"/>
                <a:cs typeface="Arial" panose="020B0604020202020204" pitchFamily="34" charset="0"/>
              </a:rPr>
              <a:t>ERITROGRAMA( CONTAGEM DE HEMÁCEAS</a:t>
            </a:r>
            <a:r>
              <a:rPr lang="pt-BR" sz="2400" dirty="0">
                <a:latin typeface="Arial" panose="020B0604020202020204" pitchFamily="34" charset="0"/>
                <a:cs typeface="Arial" panose="020B0604020202020204" pitchFamily="34" charset="0"/>
              </a:rPr>
              <a:t>)</a:t>
            </a:r>
          </a:p>
        </p:txBody>
      </p:sp>
      <p:sp>
        <p:nvSpPr>
          <p:cNvPr id="3" name="Espaço Reservado para Conteúdo 2"/>
          <p:cNvSpPr>
            <a:spLocks noGrp="1"/>
          </p:cNvSpPr>
          <p:nvPr>
            <p:ph sz="quarter" idx="13"/>
          </p:nvPr>
        </p:nvSpPr>
        <p:spPr>
          <a:xfrm>
            <a:off x="571500" y="1720850"/>
            <a:ext cx="10394950" cy="3311525"/>
          </a:xfrm>
        </p:spPr>
        <p:txBody>
          <a:bodyPr/>
          <a:lstStyle/>
          <a:p>
            <a:pPr fontAlgn="auto">
              <a:spcAft>
                <a:spcPts val="0"/>
              </a:spcAft>
              <a:defRPr/>
            </a:pPr>
            <a:r>
              <a:rPr lang="pt-BR" sz="2400" cap="none" dirty="0">
                <a:latin typeface="Arial" panose="020B0604020202020204" pitchFamily="34" charset="0"/>
                <a:cs typeface="Arial" panose="020B0604020202020204" pitchFamily="34" charset="0"/>
              </a:rPr>
              <a:t>Hemácias ( eritrócitos)</a:t>
            </a:r>
          </a:p>
          <a:p>
            <a:pPr marL="0" indent="0" fontAlgn="auto">
              <a:spcAft>
                <a:spcPts val="0"/>
              </a:spcAft>
              <a:buFont typeface="Arial" panose="020B0604020202020204" pitchFamily="34" charset="0"/>
              <a:buNone/>
              <a:defRPr/>
            </a:pPr>
            <a:r>
              <a:rPr lang="pt-BR" sz="2400" cap="none" dirty="0">
                <a:latin typeface="Arial" panose="020B0604020202020204" pitchFamily="34" charset="0"/>
                <a:cs typeface="Arial" panose="020B0604020202020204" pitchFamily="34" charset="0"/>
              </a:rPr>
              <a:t>Contagem de números de glóbulos vermelhos no sangue por filtro cúbico.</a:t>
            </a:r>
          </a:p>
          <a:p>
            <a:pPr marL="0" indent="0" fontAlgn="auto">
              <a:spcAft>
                <a:spcPts val="0"/>
              </a:spcAft>
              <a:buFont typeface="Arial" panose="020B0604020202020204" pitchFamily="34" charset="0"/>
              <a:buNone/>
              <a:defRPr/>
            </a:pPr>
            <a:r>
              <a:rPr lang="pt-BR" sz="2400" b="1" cap="none" dirty="0">
                <a:latin typeface="Arial" panose="020B0604020202020204" pitchFamily="34" charset="0"/>
                <a:cs typeface="Arial" panose="020B0604020202020204" pitchFamily="34" charset="0"/>
              </a:rPr>
              <a:t>Aumento: </a:t>
            </a:r>
            <a:r>
              <a:rPr lang="pt-BR" sz="2400" b="1" cap="none" dirty="0" err="1">
                <a:latin typeface="Arial" panose="020B0604020202020204" pitchFamily="34" charset="0"/>
                <a:cs typeface="Arial" panose="020B0604020202020204" pitchFamily="34" charset="0"/>
              </a:rPr>
              <a:t>eritrocitose</a:t>
            </a:r>
            <a:endParaRPr lang="pt-BR" sz="2400" b="1" cap="none"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pt-BR" sz="2400" b="1" cap="none" dirty="0">
                <a:latin typeface="Arial" panose="020B0604020202020204" pitchFamily="34" charset="0"/>
                <a:cs typeface="Arial" panose="020B0604020202020204" pitchFamily="34" charset="0"/>
              </a:rPr>
              <a:t>Baixa: </a:t>
            </a:r>
            <a:r>
              <a:rPr lang="pt-BR" sz="2400" b="1" cap="none" dirty="0" err="1">
                <a:latin typeface="Arial" panose="020B0604020202020204" pitchFamily="34" charset="0"/>
                <a:cs typeface="Arial" panose="020B0604020202020204" pitchFamily="34" charset="0"/>
              </a:rPr>
              <a:t>eritropenia</a:t>
            </a:r>
            <a:endParaRPr lang="pt-BR" sz="2400" b="1" cap="none"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571500" y="285750"/>
            <a:ext cx="10394950" cy="2698750"/>
          </a:xfrm>
        </p:spPr>
        <p:txBody>
          <a:bodyPr/>
          <a:lstStyle/>
          <a:p>
            <a:pPr fontAlgn="auto">
              <a:spcAft>
                <a:spcPts val="0"/>
              </a:spcAft>
              <a:defRPr/>
            </a:pPr>
            <a:r>
              <a:rPr lang="pt-BR" sz="2400" cap="none" dirty="0" err="1">
                <a:latin typeface="Arial" panose="020B0604020202020204" pitchFamily="34" charset="0"/>
                <a:cs typeface="Arial" panose="020B0604020202020204" pitchFamily="34" charset="0"/>
              </a:rPr>
              <a:t>Eritrocitose</a:t>
            </a:r>
            <a:r>
              <a:rPr lang="pt-BR" sz="2400" cap="none" dirty="0">
                <a:latin typeface="Arial" panose="020B0604020202020204" pitchFamily="34" charset="0"/>
                <a:cs typeface="Arial" panose="020B0604020202020204" pitchFamily="34" charset="0"/>
              </a:rPr>
              <a:t>: devido a </a:t>
            </a:r>
            <a:r>
              <a:rPr lang="pt-BR" sz="2400" cap="none" dirty="0" err="1">
                <a:latin typeface="Arial" panose="020B0604020202020204" pitchFamily="34" charset="0"/>
                <a:cs typeface="Arial" panose="020B0604020202020204" pitchFamily="34" charset="0"/>
              </a:rPr>
              <a:t>policitemia</a:t>
            </a:r>
            <a:r>
              <a:rPr lang="pt-BR" sz="2400" cap="none" dirty="0">
                <a:latin typeface="Arial" panose="020B0604020202020204" pitchFamily="34" charset="0"/>
                <a:cs typeface="Arial" panose="020B0604020202020204" pitchFamily="34" charset="0"/>
              </a:rPr>
              <a:t> ( aumento de espessura do sangue  reduzindo a velocidade da circulação;</a:t>
            </a:r>
          </a:p>
          <a:p>
            <a:pPr fontAlgn="auto">
              <a:spcAft>
                <a:spcPts val="0"/>
              </a:spcAft>
              <a:defRPr/>
            </a:pPr>
            <a:r>
              <a:rPr lang="pt-BR" sz="2400" cap="none" dirty="0" err="1">
                <a:latin typeface="Arial" panose="020B0604020202020204" pitchFamily="34" charset="0"/>
                <a:cs typeface="Arial" panose="020B0604020202020204" pitchFamily="34" charset="0"/>
              </a:rPr>
              <a:t>Eritropenia</a:t>
            </a:r>
            <a:r>
              <a:rPr lang="pt-BR" sz="2400" cap="none" dirty="0">
                <a:latin typeface="Arial" panose="020B0604020202020204" pitchFamily="34" charset="0"/>
                <a:cs typeface="Arial" panose="020B0604020202020204" pitchFamily="34" charset="0"/>
              </a:rPr>
              <a:t>:  anemia.</a:t>
            </a:r>
          </a:p>
          <a:p>
            <a:pPr marL="0" indent="0" fontAlgn="auto">
              <a:spcAft>
                <a:spcPts val="0"/>
              </a:spcAft>
              <a:buFont typeface="Arial" panose="020B0604020202020204" pitchFamily="34" charset="0"/>
              <a:buNone/>
              <a:defRPr/>
            </a:pPr>
            <a:endParaRPr lang="pt-BR" sz="2400" cap="none" dirty="0">
              <a:latin typeface="Arial" panose="020B0604020202020204" pitchFamily="34" charset="0"/>
              <a:cs typeface="Arial" panose="020B0604020202020204" pitchFamily="34" charset="0"/>
            </a:endParaRPr>
          </a:p>
        </p:txBody>
      </p:sp>
      <p:sp>
        <p:nvSpPr>
          <p:cNvPr id="11267" name="Retângulo 3"/>
          <p:cNvSpPr>
            <a:spLocks noChangeArrowheads="1"/>
          </p:cNvSpPr>
          <p:nvPr/>
        </p:nvSpPr>
        <p:spPr bwMode="auto">
          <a:xfrm>
            <a:off x="469900" y="2728913"/>
            <a:ext cx="110109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fontAlgn="base">
              <a:spcBef>
                <a:spcPct val="0"/>
              </a:spcBef>
              <a:spcAft>
                <a:spcPct val="0"/>
              </a:spcAft>
              <a:defRPr>
                <a:solidFill>
                  <a:schemeClr val="tx1"/>
                </a:solidFill>
                <a:latin typeface="Impact" panose="020B0806030902050204" pitchFamily="34" charset="0"/>
              </a:defRPr>
            </a:lvl6pPr>
            <a:lvl7pPr marL="2971800" indent="-228600" defTabSz="457200" fontAlgn="base">
              <a:spcBef>
                <a:spcPct val="0"/>
              </a:spcBef>
              <a:spcAft>
                <a:spcPct val="0"/>
              </a:spcAft>
              <a:defRPr>
                <a:solidFill>
                  <a:schemeClr val="tx1"/>
                </a:solidFill>
                <a:latin typeface="Impact" panose="020B0806030902050204" pitchFamily="34" charset="0"/>
              </a:defRPr>
            </a:lvl7pPr>
            <a:lvl8pPr marL="3429000" indent="-228600" defTabSz="457200" fontAlgn="base">
              <a:spcBef>
                <a:spcPct val="0"/>
              </a:spcBef>
              <a:spcAft>
                <a:spcPct val="0"/>
              </a:spcAft>
              <a:defRPr>
                <a:solidFill>
                  <a:schemeClr val="tx1"/>
                </a:solidFill>
                <a:latin typeface="Impact" panose="020B0806030902050204" pitchFamily="34" charset="0"/>
              </a:defRPr>
            </a:lvl8pPr>
            <a:lvl9pPr marL="3886200" indent="-228600" defTabSz="457200" fontAlgn="base">
              <a:spcBef>
                <a:spcPct val="0"/>
              </a:spcBef>
              <a:spcAft>
                <a:spcPct val="0"/>
              </a:spcAft>
              <a:defRPr>
                <a:solidFill>
                  <a:schemeClr val="tx1"/>
                </a:solidFill>
                <a:latin typeface="Impact" panose="020B0806030902050204" pitchFamily="34" charset="0"/>
              </a:defRPr>
            </a:lvl9pPr>
          </a:lstStyle>
          <a:p>
            <a:pPr algn="just" eaLnBrk="1" hangingPunct="1"/>
            <a:r>
              <a:rPr lang="pt-BR" altLang="pt-BR" sz="2400">
                <a:latin typeface="Arial" panose="020B0604020202020204" pitchFamily="34" charset="0"/>
                <a:cs typeface="Arial" panose="020B0604020202020204" pitchFamily="34" charset="0"/>
              </a:rPr>
              <a:t>Em geral, a maioria das anemias é causada por ausência de nutrientes necessários para síntese normal de eritrócitos, principalmente ferro, vitamina B12 e ácido fólico. Outras resultam em uma grande variedade de condições, como hemorragia, anormalidades genéticas, estados de doenças crônicas ou toxidade por drogas (KRAUSE, 2005).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393700" y="539750"/>
            <a:ext cx="10401300" cy="4578350"/>
          </a:xfrm>
        </p:spPr>
        <p:txBody>
          <a:bodyPr>
            <a:normAutofit/>
          </a:bodyPr>
          <a:lstStyle/>
          <a:p>
            <a:pPr algn="just" fontAlgn="auto">
              <a:spcAft>
                <a:spcPts val="0"/>
              </a:spcAft>
              <a:defRPr/>
            </a:pPr>
            <a:r>
              <a:rPr lang="pt-BR" sz="2400" b="1" cap="none" dirty="0">
                <a:latin typeface="Times New Roman" panose="02020603050405020304" pitchFamily="18" charset="0"/>
                <a:cs typeface="Times New Roman" panose="02020603050405020304" pitchFamily="18" charset="0"/>
              </a:rPr>
              <a:t>Hematócrito</a:t>
            </a:r>
            <a:r>
              <a:rPr lang="pt-BR" sz="2400" cap="none"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HCT</a:t>
            </a:r>
            <a:r>
              <a:rPr lang="pt-BR" sz="2400" dirty="0"/>
              <a:t>  </a:t>
            </a:r>
            <a:r>
              <a:rPr lang="pt-BR" sz="2400" cap="none" dirty="0">
                <a:latin typeface="Times New Roman" panose="02020603050405020304" pitchFamily="18" charset="0"/>
                <a:cs typeface="Times New Roman" panose="02020603050405020304" pitchFamily="18" charset="0"/>
              </a:rPr>
              <a:t>Expressa o volume de massa das hemácias.  Valor baixo de HCT revela provável anemia.  Valor abaixo aumenta a espessura do sangue , reduzindo a velocidade de circulação. </a:t>
            </a:r>
          </a:p>
          <a:p>
            <a:pPr algn="just" fontAlgn="auto">
              <a:spcAft>
                <a:spcPts val="0"/>
              </a:spcAft>
              <a:defRPr/>
            </a:pPr>
            <a:r>
              <a:rPr lang="pt-BR" sz="2400" b="1" cap="none" dirty="0">
                <a:latin typeface="Times New Roman" panose="02020603050405020304" pitchFamily="18" charset="0"/>
                <a:cs typeface="Times New Roman" panose="02020603050405020304" pitchFamily="18" charset="0"/>
              </a:rPr>
              <a:t>Hemoglobina- HGB- </a:t>
            </a:r>
            <a:r>
              <a:rPr lang="pt-BR" sz="2400" cap="none" dirty="0">
                <a:latin typeface="Times New Roman" panose="02020603050405020304" pitchFamily="18" charset="0"/>
                <a:cs typeface="Times New Roman" panose="02020603050405020304" pitchFamily="18" charset="0"/>
              </a:rPr>
              <a:t>é o dado básico do </a:t>
            </a:r>
            <a:r>
              <a:rPr lang="pt-BR" sz="2400" cap="none" dirty="0" err="1">
                <a:latin typeface="Times New Roman" panose="02020603050405020304" pitchFamily="18" charset="0"/>
                <a:cs typeface="Times New Roman" panose="02020603050405020304" pitchFamily="18" charset="0"/>
              </a:rPr>
              <a:t>eritrograma</a:t>
            </a:r>
            <a:r>
              <a:rPr lang="pt-BR" sz="2400" cap="none" dirty="0">
                <a:latin typeface="Times New Roman" panose="02020603050405020304" pitchFamily="18" charset="0"/>
                <a:cs typeface="Times New Roman" panose="02020603050405020304" pitchFamily="18" charset="0"/>
              </a:rPr>
              <a:t>, é o principal componente dos eritrócitos, transporta oxigênio do sangue para os tecidos. Níveis abaixo da referência, sugere anemia, hemorragia ou retenção de líquido. Níveis altos sugerem </a:t>
            </a:r>
            <a:r>
              <a:rPr lang="pt-BR" sz="2400" cap="none" dirty="0" err="1">
                <a:latin typeface="Times New Roman" panose="02020603050405020304" pitchFamily="18" charset="0"/>
                <a:cs typeface="Times New Roman" panose="02020603050405020304" pitchFamily="18" charset="0"/>
              </a:rPr>
              <a:t>hemoconcentração</a:t>
            </a:r>
            <a:r>
              <a:rPr lang="pt-BR" sz="2400" cap="none" dirty="0">
                <a:latin typeface="Times New Roman" panose="02020603050405020304" pitchFamily="18" charset="0"/>
                <a:cs typeface="Times New Roman" panose="02020603050405020304" pitchFamily="18" charset="0"/>
              </a:rPr>
              <a:t> por </a:t>
            </a:r>
            <a:r>
              <a:rPr lang="pt-BR" sz="2400" cap="none" dirty="0" err="1">
                <a:latin typeface="Times New Roman" panose="02020603050405020304" pitchFamily="18" charset="0"/>
                <a:cs typeface="Times New Roman" panose="02020603050405020304" pitchFamily="18" charset="0"/>
              </a:rPr>
              <a:t>policitemia</a:t>
            </a:r>
            <a:r>
              <a:rPr lang="pt-BR" sz="2400" cap="none" dirty="0">
                <a:latin typeface="Times New Roman" panose="02020603050405020304" pitchFamily="18" charset="0"/>
                <a:cs typeface="Times New Roman" panose="02020603050405020304" pitchFamily="18" charset="0"/>
              </a:rPr>
              <a:t> ou desidratação.</a:t>
            </a:r>
          </a:p>
          <a:p>
            <a:pPr marL="0" indent="0" algn="just" fontAlgn="auto">
              <a:spcAft>
                <a:spcPts val="0"/>
              </a:spcAft>
              <a:buNone/>
              <a:defRPr/>
            </a:pPr>
            <a:r>
              <a:rPr lang="pt-BR" sz="2400" cap="none" dirty="0">
                <a:latin typeface="Times New Roman" panose="02020603050405020304" pitchFamily="18" charset="0"/>
                <a:cs typeface="Times New Roman" panose="02020603050405020304" pitchFamily="18" charset="0"/>
              </a:rPr>
              <a:t>Em cada hemácia existe 250 milhões de hemoglobina. A dosagem de hemoglobina ajuda no diagnóstico de anemias, monitoramento de terapia medicamentosa. </a:t>
            </a:r>
          </a:p>
          <a:p>
            <a:pPr fontAlgn="auto">
              <a:spcAft>
                <a:spcPts val="0"/>
              </a:spcAft>
              <a:defRPr/>
            </a:pPr>
            <a:endParaRPr lang="pt-BR" sz="2400" cap="none"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Apresentação1 [Salvo automaticamente]" id="{612567D5-E68A-4956-AAF2-2EF97B57C482}" vid="{0EAEDCA7-ABA8-40AB-8646-E40B6133C4AE}"/>
    </a:ext>
  </a:extLst>
</a:theme>
</file>

<file path=docProps/app.xml><?xml version="1.0" encoding="utf-8"?>
<Properties xmlns="http://schemas.openxmlformats.org/officeDocument/2006/extended-properties" xmlns:vt="http://schemas.openxmlformats.org/officeDocument/2006/docPropsVTypes">
  <Template>aula de hemograma</Template>
  <TotalTime>876</TotalTime>
  <Words>2465</Words>
  <Application>Microsoft Office PowerPoint</Application>
  <PresentationFormat>Widescreen</PresentationFormat>
  <Paragraphs>81</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Gentium Basic</vt:lpstr>
      <vt:lpstr>Impact</vt:lpstr>
      <vt:lpstr>Times New Roman</vt:lpstr>
      <vt:lpstr>Evento Principal</vt:lpstr>
      <vt:lpstr>hemograma</vt:lpstr>
      <vt:lpstr>Definição do exame</vt:lpstr>
      <vt:lpstr>Apresentação do PowerPoint</vt:lpstr>
      <vt:lpstr>Apresentação do PowerPoint</vt:lpstr>
      <vt:lpstr>Apresentação do PowerPoint</vt:lpstr>
      <vt:lpstr>Apresentação do PowerPoint</vt:lpstr>
      <vt:lpstr>ERITROGRAMA( CONTAGEM DE HEMÁCEAS)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Cuidados  DE ENFERMAGEM</vt:lpstr>
      <vt:lpstr>Apresentação do PowerPoint</vt:lpstr>
      <vt:lpstr>Apresentação do PowerPoint</vt:lpstr>
      <vt:lpstr>Apresentação do PowerPoint</vt:lpstr>
      <vt:lpstr>REFERENCIAS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hemograma</dc:title>
  <dc:creator>Layla</dc:creator>
  <cp:lastModifiedBy>layftc@yahoo.com.br</cp:lastModifiedBy>
  <cp:revision>14</cp:revision>
  <dcterms:created xsi:type="dcterms:W3CDTF">2021-08-19T12:27:51Z</dcterms:created>
  <dcterms:modified xsi:type="dcterms:W3CDTF">2022-02-23T18:59:32Z</dcterms:modified>
</cp:coreProperties>
</file>