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1"/>
  </p:notesMasterIdLst>
  <p:sldIdLst>
    <p:sldId id="256" r:id="rId2"/>
    <p:sldId id="295" r:id="rId3"/>
    <p:sldId id="306" r:id="rId4"/>
    <p:sldId id="257" r:id="rId5"/>
    <p:sldId id="296" r:id="rId6"/>
    <p:sldId id="288" r:id="rId7"/>
    <p:sldId id="289" r:id="rId8"/>
    <p:sldId id="297" r:id="rId9"/>
    <p:sldId id="290" r:id="rId10"/>
    <p:sldId id="291" r:id="rId11"/>
    <p:sldId id="292" r:id="rId12"/>
    <p:sldId id="307" r:id="rId13"/>
    <p:sldId id="308" r:id="rId14"/>
    <p:sldId id="298" r:id="rId15"/>
    <p:sldId id="293" r:id="rId16"/>
    <p:sldId id="299" r:id="rId17"/>
    <p:sldId id="258" r:id="rId18"/>
    <p:sldId id="300" r:id="rId19"/>
    <p:sldId id="301" r:id="rId20"/>
    <p:sldId id="302" r:id="rId21"/>
    <p:sldId id="303" r:id="rId22"/>
    <p:sldId id="304" r:id="rId23"/>
    <p:sldId id="259" r:id="rId24"/>
    <p:sldId id="309" r:id="rId25"/>
    <p:sldId id="305" r:id="rId26"/>
    <p:sldId id="260" r:id="rId27"/>
    <p:sldId id="310" r:id="rId28"/>
    <p:sldId id="261" r:id="rId29"/>
    <p:sldId id="262" r:id="rId30"/>
    <p:sldId id="264" r:id="rId31"/>
    <p:sldId id="265" r:id="rId32"/>
    <p:sldId id="311" r:id="rId33"/>
    <p:sldId id="312" r:id="rId34"/>
    <p:sldId id="313" r:id="rId35"/>
    <p:sldId id="314" r:id="rId36"/>
    <p:sldId id="315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266" r:id="rId45"/>
    <p:sldId id="267" r:id="rId46"/>
    <p:sldId id="323" r:id="rId47"/>
    <p:sldId id="324" r:id="rId48"/>
    <p:sldId id="359" r:id="rId49"/>
    <p:sldId id="327" r:id="rId50"/>
    <p:sldId id="326" r:id="rId51"/>
    <p:sldId id="325" r:id="rId52"/>
    <p:sldId id="328" r:id="rId53"/>
    <p:sldId id="329" r:id="rId54"/>
    <p:sldId id="330" r:id="rId55"/>
    <p:sldId id="331" r:id="rId56"/>
    <p:sldId id="332" r:id="rId57"/>
    <p:sldId id="333" r:id="rId58"/>
    <p:sldId id="334" r:id="rId59"/>
    <p:sldId id="335" r:id="rId60"/>
    <p:sldId id="336" r:id="rId61"/>
    <p:sldId id="337" r:id="rId62"/>
    <p:sldId id="338" r:id="rId63"/>
    <p:sldId id="339" r:id="rId64"/>
    <p:sldId id="340" r:id="rId65"/>
    <p:sldId id="375" r:id="rId66"/>
    <p:sldId id="341" r:id="rId67"/>
    <p:sldId id="376" r:id="rId68"/>
    <p:sldId id="342" r:id="rId69"/>
    <p:sldId id="343" r:id="rId70"/>
    <p:sldId id="344" r:id="rId71"/>
    <p:sldId id="345" r:id="rId72"/>
    <p:sldId id="346" r:id="rId73"/>
    <p:sldId id="347" r:id="rId74"/>
    <p:sldId id="348" r:id="rId75"/>
    <p:sldId id="349" r:id="rId76"/>
    <p:sldId id="350" r:id="rId77"/>
    <p:sldId id="351" r:id="rId78"/>
    <p:sldId id="352" r:id="rId79"/>
    <p:sldId id="353" r:id="rId80"/>
    <p:sldId id="354" r:id="rId81"/>
    <p:sldId id="355" r:id="rId82"/>
    <p:sldId id="356" r:id="rId83"/>
    <p:sldId id="357" r:id="rId84"/>
    <p:sldId id="360" r:id="rId85"/>
    <p:sldId id="358" r:id="rId86"/>
    <p:sldId id="361" r:id="rId87"/>
    <p:sldId id="362" r:id="rId88"/>
    <p:sldId id="363" r:id="rId89"/>
    <p:sldId id="364" r:id="rId90"/>
    <p:sldId id="365" r:id="rId91"/>
    <p:sldId id="366" r:id="rId92"/>
    <p:sldId id="367" r:id="rId93"/>
    <p:sldId id="368" r:id="rId94"/>
    <p:sldId id="369" r:id="rId95"/>
    <p:sldId id="370" r:id="rId96"/>
    <p:sldId id="371" r:id="rId97"/>
    <p:sldId id="372" r:id="rId98"/>
    <p:sldId id="373" r:id="rId99"/>
    <p:sldId id="374" r:id="rId10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11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0462" autoAdjust="0"/>
  </p:normalViewPr>
  <p:slideViewPr>
    <p:cSldViewPr>
      <p:cViewPr varScale="1">
        <p:scale>
          <a:sx n="71" d="100"/>
          <a:sy n="71" d="100"/>
        </p:scale>
        <p:origin x="138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A1EF2-5875-4F3F-9E84-996039886634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03882-00ED-431D-AD60-4F59788BB0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3829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03882-00ED-431D-AD60-4F59788BB0E5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953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8CAD65D-6B7E-4BA8-B9F8-4804ABFAF1B0}" type="datetimeFigureOut">
              <a:rPr lang="pt-BR" smtClean="0"/>
              <a:pPr/>
              <a:t>25/04/2022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DE88D87-427D-4B7F-8691-538A6EB4EFF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topicos/10681539/par%C3%A1grafo-3-artigo-614-do-decreto-lei-n-5452-de-01-de-maio-de-1943" TargetMode="External"/><Relationship Id="rId2" Type="http://schemas.openxmlformats.org/officeDocument/2006/relationships/hyperlink" Target="http://www.jusbrasil.com.br/topicos/10681662/artigo-614-do-decreto-lei-n-5452-de-01-de-maio-de-1943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jusbrasil.com.br/legislacao/111983249/consolida%C3%A7%C3%A3o-das-leis-do-trabalho-decreto-lei-5452-43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brasil.com.br/legislacao/188546065/constitui%C3%A7%C3%A3o-federal-constitui%C3%A7%C3%A3o-da-republica-federativa-do-brasil-1988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topicos/28893055/artigo-373-da-lei-n-13105-de-16-de-marco-de-2015" TargetMode="External"/><Relationship Id="rId2" Type="http://schemas.openxmlformats.org/officeDocument/2006/relationships/hyperlink" Target="http://www.jusbrasil.com.br/legislacao/174276278/lei-13105-15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legislacao/104850/lei-6494-77" TargetMode="External"/><Relationship Id="rId2" Type="http://schemas.openxmlformats.org/officeDocument/2006/relationships/hyperlink" Target="http://www.jusbrasil.com.br/legislacao/93117/lei-do-est%C3%A1gio-lei-11788-08" TargetMode="Externa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legislacao/194181384/lei-complementar-150-15" TargetMode="External"/><Relationship Id="rId2" Type="http://schemas.openxmlformats.org/officeDocument/2006/relationships/hyperlink" Target="http://www.jusbrasil.com.br/topicos/40639752/artigo-1-lc-n-150-de-01-de-junho-de-2015" TargetMode="Externa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topicos/11364643/inciso-v-do-artigo-12-da-lei-n-8212-de-24-de-julho-de-1991" TargetMode="External"/><Relationship Id="rId2" Type="http://schemas.openxmlformats.org/officeDocument/2006/relationships/hyperlink" Target="http://www.jusbrasil.com.br/topicos/11365444/artigo-12-da-lei-n-8212-de-24-de-julho-de-1991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jusbrasil.com.br/legislacao/111983686/lei-org%C3%A2nica-da-seguridade-social-lei-8212-91" TargetMode="External"/><Relationship Id="rId4" Type="http://schemas.openxmlformats.org/officeDocument/2006/relationships/hyperlink" Target="http://www.jusbrasil.com.br/topicos/11364355/alinea-g-do-inciso-v-do-artigo-12-da-lei-n-8212-de-24-de-julho-de-1991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brasil.com.br/legislacao/1035170/lei-12815-13" TargetMode="Externa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jusbrasil.com.br/topicos/10676147/artigo-652-do-decreto-lei-n-5452-de-01-de-maio-de-1943" TargetMode="External"/><Relationship Id="rId3" Type="http://schemas.openxmlformats.org/officeDocument/2006/relationships/hyperlink" Target="http://www.jusbrasil.com.br/topicos/10725679/inciso-xxxiv-do-artigo-7-da-constitui%C3%A7%C3%A3o-federal-de-1988" TargetMode="External"/><Relationship Id="rId7" Type="http://schemas.openxmlformats.org/officeDocument/2006/relationships/hyperlink" Target="http://www.jusbrasil.com.br/legislacao/111983249/consolida%C3%A7%C3%A3o-das-leis-do-trabalho-decreto-lei-5452-43" TargetMode="External"/><Relationship Id="rId2" Type="http://schemas.openxmlformats.org/officeDocument/2006/relationships/hyperlink" Target="http://www.jusbrasil.com.br/topicos/10641213/artigo-7-da-constitui%C3%A7%C3%A3o-federal-de-198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jusbrasil.com.br/topicos/10677221/par%C3%A1grafo-3-artigo-643-do-decreto-lei-n-5452-de-01-de-maio-de-1943" TargetMode="External"/><Relationship Id="rId5" Type="http://schemas.openxmlformats.org/officeDocument/2006/relationships/hyperlink" Target="http://www.jusbrasil.com.br/topicos/10677339/artigo-643-do-decreto-lei-n-5452-de-01-de-maio-de-1943" TargetMode="External"/><Relationship Id="rId4" Type="http://schemas.openxmlformats.org/officeDocument/2006/relationships/hyperlink" Target="http://www.jusbrasil.com.br/legislacao/155571402/constitui%C3%A7%C3%A3o-federal-constitui%C3%A7%C3%A3o-da-republica-federativa-do-brasil-1988" TargetMode="External"/><Relationship Id="rId9" Type="http://schemas.openxmlformats.org/officeDocument/2006/relationships/hyperlink" Target="http://www.jusbrasil.com.br/topicos/10675716/inciso-v-do-artigo-652-do-decreto-lei-n-5452-de-01-de-maio-de-194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brasil.com.br/legislacao/109751/lei-6019-74" TargetMode="Externa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brasil.com.br/legislacao/139684/resolucao-121-2003" TargetMode="Externa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brasil.com.br/legislacao/139684/resolucao-121-2003" TargetMode="Externa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brasil.com.br/topicos/10711876/artigo-468-do-decreto-lei-n-5452-de-01-de-maio-de-1943" TargetMode="External"/><Relationship Id="rId2" Type="http://schemas.openxmlformats.org/officeDocument/2006/relationships/hyperlink" Target="https://www.jusbrasil.com.br/topicos/10714759/artigo-442-do-decreto-lei-n-5452-de-01-de-maio-de-1943" TargetMode="Externa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brasil.com.br/topicos/10711538/artigo-471-do-decreto-lei-n-5452-de-01-de-maio-de-1943/artigo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topicos/10725715/inciso-xxxiii-do-artigo-7-da-constitui%C3%A7%C3%A3o-federal-de-1988" TargetMode="External"/><Relationship Id="rId2" Type="http://schemas.openxmlformats.org/officeDocument/2006/relationships/hyperlink" Target="http://www.jusbrasil.com.br/topicos/10641213/artigo-7-da-constitui%C3%A7%C3%A3o-federal-de-1988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jusbrasil.com.br/legislacao/155571402/constitui%C3%A7%C3%A3o-federal-constitui%C3%A7%C3%A3o-da-republica-federativa-do-brasil-1988" TargetMode="Externa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brasil.com.br/busca?q=ART.+59+DA+CLT+.PRORROGA%C3%87%C3%83O+DA+JORNADA+DE+TRABALHO#:~:text=Maio%20de%201943-,Art.,mediante%20contrato%20coletivo%20de%20trabalho.&amp;text=%C2%A7%204o%20Os%20empregados%20sob,n%C3%A3o%20poder%C3%A3o%20prestar%20horas%20extras]" TargetMode="Externa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ntotel.com.br/horas-in-itinere/" TargetMode="Externa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ntotel.com.br/controle-de-ponto-para-funcionarios-externos/" TargetMode="Externa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brasil.com.br/legislacao/111983249/consolida%C3%A7%C3%A3o-das-leis-do-trabalho-decreto-lei-5452-43" TargetMode="External"/><Relationship Id="rId2" Type="http://schemas.openxmlformats.org/officeDocument/2006/relationships/hyperlink" Target="https://www.jusbrasil.com.br/topicos/10634289/artigo-3-do-decreto-lei-n-5452-de-01-de-maio-de-1943" TargetMode="Externa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brasil.com.br/legislacao/111983249/consolida%C3%A7%C3%A3o-das-leis-do-trabalho-decreto-lei-5452-43" TargetMode="External"/><Relationship Id="rId2" Type="http://schemas.openxmlformats.org/officeDocument/2006/relationships/hyperlink" Target="https://www.jusbrasil.com.br/topicos/10634289/artigo-3-do-decreto-lei-n-5452-de-01-de-maio-de-1943" TargetMode="Externa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brasil.com.br/legislacao/111983249/consolida%C3%A7%C3%A3o-das-leis-do-trabalho-decreto-lei-5452-43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brasil.com.br/topicos/10711876/artigo-468-do-decreto-lei-n-5452-de-01-de-maio-de-1943" TargetMode="External"/><Relationship Id="rId2" Type="http://schemas.openxmlformats.org/officeDocument/2006/relationships/hyperlink" Target="https://www.jusbrasil.com.br/topicos/10714759/artigo-442-do-decreto-lei-n-5452-de-01-de-maio-de-1943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jusbrasil.com.br/topicos/10641213/artigo-7-da-constituicao-federal-de-1988" TargetMode="Externa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lanalto.gov.br/ccivil_03/leis/l10097.htm#:~:text=LEI%20No%2010.097%2C%20DE%2019%20DE%20DEZEMBRO%20DE%202000.&amp;text=Altera%20dispositivos%20da%20Consolida%C3%A7%C3%A3o%20das,o%20de%20maio%20de%201943." TargetMode="External"/><Relationship Id="rId3" Type="http://schemas.openxmlformats.org/officeDocument/2006/relationships/hyperlink" Target="http://www.planalto.gov.br/ccivil_03/leis/l9601.htm" TargetMode="External"/><Relationship Id="rId7" Type="http://schemas.openxmlformats.org/officeDocument/2006/relationships/hyperlink" Target="https://www.pontotel.com.br/menor-jovem-aprendiz/" TargetMode="External"/><Relationship Id="rId2" Type="http://schemas.openxmlformats.org/officeDocument/2006/relationships/hyperlink" Target="https://www.jusbrasil.com.br/topicos/10714720/artigo-443-do-decreto-lei-n-5452-de-01-de-maio-de-1943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lanalto.gov.br/ccivil_03/leis/L6019compilado.htm#:~:text=LEI%20No%206.019%2C%20DE%203%20DE%20JANEIRO%20DE%201974.&amp;text=Disp%C3%B5e%20sobre%20o%20Trabalho%20Tempor%C3%A1rio,Urbanas%2C%20e%20d%C3%A1%20outras%20Provid%C3%AAncias.&amp;text=Art.,Consolida%C3%A7%C3%A3o%20da%20Leis%20do%20Trabalho." TargetMode="External"/><Relationship Id="rId5" Type="http://schemas.openxmlformats.org/officeDocument/2006/relationships/hyperlink" Target="http://www.planalto.gov.br/ccivil_03/_ato2019-2022/2019/decreto/D10060.htm" TargetMode="External"/><Relationship Id="rId10" Type="http://schemas.openxmlformats.org/officeDocument/2006/relationships/hyperlink" Target="http://www.planalto.gov.br/ccivil_03/_ato2007-2010/2008/lei/l11788.htm#:~:text=Disp%C3%B5e%20sobre%20o%20est%C3%A1gio%20de%20estudantes%3B%20altera%20a%20reda%C3%A7%C3%A3o%20do%20art.&amp;text=82%20da%20Lei%20no,2001%3B%20e%20d%C3%A1%20outras%20provid%C3%AAncias." TargetMode="External"/><Relationship Id="rId4" Type="http://schemas.openxmlformats.org/officeDocument/2006/relationships/hyperlink" Target="https://www.pontotel.com.br/vai-contratar-um-funcionario-temporario/" TargetMode="External"/><Relationship Id="rId9" Type="http://schemas.openxmlformats.org/officeDocument/2006/relationships/hyperlink" Target="http://www.planalto.gov.br/ccivil_03/_ato2004-2006/2005/lei/l11180.htm" TargetMode="Externa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hyperlink" Target="http://legislacao.planalto.gov.br/legisla/legislacao.nsf/Viw_Identificacao/lei%2011.639-2008?OpenDocument" TargetMode="External"/><Relationship Id="rId2" Type="http://schemas.openxmlformats.org/officeDocument/2006/relationships/hyperlink" Target="http://legislacao.planalto.gov.br/legisla/legislacao.nsf/Viw_Identificacao/lei%2011.644-2008?OpenDocument" TargetMode="Externa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34326" y="764704"/>
            <a:ext cx="4111703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FATEC –ALAGOINHAS</a:t>
            </a:r>
          </a:p>
          <a:p>
            <a:pPr algn="ctr"/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2022.1</a:t>
            </a:r>
          </a:p>
          <a:p>
            <a:pPr algn="ctr"/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endParaRPr lang="pt-BR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74147" y="1988840"/>
            <a:ext cx="725166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3200" b="1" dirty="0"/>
          </a:p>
          <a:p>
            <a:pPr algn="ctr"/>
            <a:endParaRPr lang="pt-BR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ctr"/>
            <a:r>
              <a:rPr lang="pt-B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DIREITO DO TRABALHO I</a:t>
            </a:r>
          </a:p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93526" y="4652553"/>
            <a:ext cx="47512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>
                <a:latin typeface="Trebuchet MS" pitchFamily="34" charset="0"/>
              </a:rPr>
              <a:t>Profa. VANESSA AMORIM</a:t>
            </a:r>
          </a:p>
          <a:p>
            <a:endParaRPr lang="pt-BR" sz="280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81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07504" y="116632"/>
            <a:ext cx="8928992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4. Convenções coletivas – (</a:t>
            </a:r>
            <a:r>
              <a:rPr lang="pt-BR" sz="2800" b="0" i="0" dirty="0">
                <a:solidFill>
                  <a:srgbClr val="434E6C"/>
                </a:solidFill>
                <a:effectLst/>
                <a:latin typeface="Lato" panose="020F0502020204030203" pitchFamily="34" charset="0"/>
              </a:rPr>
              <a:t>CLT, no Art. 611)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São normas firmadas entre Sindicato dos empregados e Sindicato dos empregadores, com o objetivo de ampliar os direitos trabalhistas. Aplica-se a toda categoria, ou seja tem efeito “Erga Omnes”, com validade de 02 anos, podendo ser prorrogado por mais 02 anos.(</a:t>
            </a:r>
            <a:r>
              <a:rPr lang="pt-BR" sz="2800" b="0" i="0" dirty="0">
                <a:solidFill>
                  <a:srgbClr val="434E6C"/>
                </a:solidFill>
                <a:effectLst/>
                <a:latin typeface="Lato" panose="020F0502020204030203" pitchFamily="34" charset="0"/>
              </a:rPr>
              <a:t> Art.614 da CLT)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5. Sentenças Normativas –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decisão dos tribunais regionais ou TST no julgamento de dissídios. É portanto por meio de sentença normativa em dissídio coletivo que serão criadas, modificadas ou extintas as normas e condições aplicáveis ao trabalho, gerando direitos e obrigações a empregados e empregadores. A sentença normativa terá efeito </a:t>
            </a:r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“erga omnes”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5819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1484784"/>
            <a:ext cx="88569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Acordo Coletivo –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como o próprio nome já diz, é um acordo também de caráter normativo (gera obrigações entre as partes), assinado entre o Sindicato dos Trabalhadores (empregados) e uma ou mais empresas individualizadas.</a:t>
            </a: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Exemplo: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Participação nos lucros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Acordo de Banco de Horas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Acordo de prorrogação de horas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7290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2FB99C-8ABC-49FD-A5C0-7C6D29A31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796" y="188640"/>
            <a:ext cx="8244408" cy="60785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Possuem um prazo máximo de duração de 02 anos (Art. </a:t>
            </a:r>
            <a:r>
              <a:rPr kumimoji="0" lang="pt-BR" altLang="pt-BR" sz="2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614</a:t>
            </a:r>
            <a:r>
              <a:rPr kumimoji="0" lang="pt-BR" altLang="pt-BR" sz="2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kumimoji="0" lang="pt-BR" altLang="pt-BR" sz="2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3º</a:t>
            </a:r>
            <a:r>
              <a:rPr kumimoji="0" lang="pt-BR" altLang="pt-BR" sz="2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kumimoji="0" lang="pt-BR" altLang="pt-BR" sz="2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kumimoji="0" lang="pt-BR" altLang="pt-BR" sz="2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614</a:t>
            </a:r>
            <a:r>
              <a:rPr kumimoji="0" lang="pt-BR" altLang="pt-BR" sz="2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/CLT</a:t>
            </a:r>
            <a:r>
              <a:rPr kumimoji="0" lang="pt-BR" altLang="pt-BR" sz="2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2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- Os Sindicatos convenentes ou as empresas acordantes promoverão, conjunta ou separadamente, dentro de 8 (oito) dias da assinatura da Convenção ou Acordo, o depósito de uma via do mesmo, para fins de registro e arquivo, no Departamento Nacional do Trabalho, em se tratando de instrumento de caráter nacional ou interestadual, ou nos órgãos regionais do Ministério do Trabalho e Previdência Social, nos demais casos.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 3º - Não será permitido estipular duração de Convenção ou Acordo superior a 2 (dois) anos.</a:t>
            </a:r>
          </a:p>
        </p:txBody>
      </p:sp>
    </p:spTree>
    <p:extLst>
      <p:ext uri="{BB962C8B-B14F-4D97-AF65-F5344CB8AC3E}">
        <p14:creationId xmlns:p14="http://schemas.microsoft.com/office/powerpoint/2010/main" val="1835015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4DC4EF3-D628-4694-BF66-D86500041CF1}"/>
              </a:ext>
            </a:extLst>
          </p:cNvPr>
          <p:cNvSpPr txBox="1"/>
          <p:nvPr/>
        </p:nvSpPr>
        <p:spPr>
          <a:xfrm>
            <a:off x="755576" y="764704"/>
            <a:ext cx="7344816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RESUMIDAMENTE: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pt-BR" b="0" i="0" dirty="0">
              <a:effectLst/>
              <a:latin typeface="Georgia" panose="02040502050405020303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Convenção Coletiva 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Sindicato dos Trabalhadores + Sindicato da Categoria Econômica (obriga a todos).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Acordo Coletivo 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Sindicato dos Trabalhadores + uma ou mais empresas (obriga somente os envolvidos).</a:t>
            </a: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 dois instrumentos normativos são gerados pelo consenso entre trabalhadores e empregadores.</a:t>
            </a:r>
          </a:p>
        </p:txBody>
      </p:sp>
    </p:spTree>
    <p:extLst>
      <p:ext uri="{BB962C8B-B14F-4D97-AF65-F5344CB8AC3E}">
        <p14:creationId xmlns:p14="http://schemas.microsoft.com/office/powerpoint/2010/main" val="2869944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7FE0F22-ABFE-4782-8650-8C331DE979CB}"/>
              </a:ext>
            </a:extLst>
          </p:cNvPr>
          <p:cNvSpPr txBox="1"/>
          <p:nvPr/>
        </p:nvSpPr>
        <p:spPr>
          <a:xfrm>
            <a:off x="251520" y="980728"/>
            <a:ext cx="864096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7. Regulamentos da empresa –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empregador fixará condições de trabalho no regulamento, disciplinando as relações entre os sujeitos do contrato de trabalho.</a:t>
            </a:r>
          </a:p>
          <a:p>
            <a:pPr lvl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8. Disposições Contratuais -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São as determinações inseridas no contrato de trabalho, ou seja, no acordo bilateral firmado entre os convenentes a respeito de condições de trabalho e que irão dar origem a direitos e deveres do empregado e do empregador.</a:t>
            </a:r>
          </a:p>
        </p:txBody>
      </p:sp>
    </p:spTree>
    <p:extLst>
      <p:ext uri="{BB962C8B-B14F-4D97-AF65-F5344CB8AC3E}">
        <p14:creationId xmlns:p14="http://schemas.microsoft.com/office/powerpoint/2010/main" val="2046395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512" y="620688"/>
            <a:ext cx="871296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Usos e costumes –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reiterada aplicação de uma certa regra pela sociedade é que se origina a norma legal. </a:t>
            </a:r>
          </a:p>
          <a:p>
            <a:pPr lvl="0"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Ex: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O contrato pode ser feito verbalmente em razão do costume, sendo que pela habitualidade vai </a:t>
            </a:r>
          </a:p>
          <a:p>
            <a:pPr lvl="0"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gerar o pagamento de salário, horas extras, etc.</a:t>
            </a:r>
          </a:p>
          <a:p>
            <a:r>
              <a:rPr lang="pt-BR" dirty="0"/>
              <a:t>                                              </a:t>
            </a:r>
          </a:p>
          <a:p>
            <a:endParaRPr lang="pt-BR" dirty="0"/>
          </a:p>
          <a:p>
            <a:endParaRPr lang="pt-BR" dirty="0"/>
          </a:p>
          <a:p>
            <a:pPr algn="ctr"/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ctr">
              <a:buFont typeface="Arial" charset="0"/>
              <a:buChar char="•"/>
            </a:pP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7769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5975ACB-28D6-4AD2-BB91-E10BA5B69AA3}"/>
              </a:ext>
            </a:extLst>
          </p:cNvPr>
          <p:cNvSpPr txBox="1"/>
          <p:nvPr/>
        </p:nvSpPr>
        <p:spPr>
          <a:xfrm>
            <a:off x="1979712" y="188640"/>
            <a:ext cx="45786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JURISPRUDÊNCIA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B2CB4FA-0A33-4D97-8023-11E367483676}"/>
              </a:ext>
            </a:extLst>
          </p:cNvPr>
          <p:cNvSpPr txBox="1"/>
          <p:nvPr/>
        </p:nvSpPr>
        <p:spPr>
          <a:xfrm>
            <a:off x="637657" y="2132856"/>
            <a:ext cx="84969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Jurisprudência é um termo jurídico, que significa o conjunto das decisões, aplicações e interpretações das leis. Ocorrem através das reiterações fáticas.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869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01426" y="62068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PRINCÍPIOS DO DIREITO DO TRABALHO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749000" y="2636912"/>
            <a:ext cx="587846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PRINCÍPIOS GERAIS DE DIREITO</a:t>
            </a: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Dignidade da pessoa humana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Da boa fé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Da razoabilidade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Proporcionalidade </a:t>
            </a:r>
          </a:p>
        </p:txBody>
      </p:sp>
    </p:spTree>
    <p:extLst>
      <p:ext uri="{BB962C8B-B14F-4D97-AF65-F5344CB8AC3E}">
        <p14:creationId xmlns:p14="http://schemas.microsoft.com/office/powerpoint/2010/main" val="1011664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78DA0BE-A2F7-4AC9-9183-85F77B1DA7FB}"/>
              </a:ext>
            </a:extLst>
          </p:cNvPr>
          <p:cNvSpPr txBox="1"/>
          <p:nvPr/>
        </p:nvSpPr>
        <p:spPr>
          <a:xfrm>
            <a:off x="215516" y="1556792"/>
            <a:ext cx="871296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princípio da dignidade da pessoa humana 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um conceito filosófico e abstrato que determina o valor inerente </a:t>
            </a: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moralidade, espiritualidade e honra de todo o ser humano, independente da sua condição perante a circunstância dada.</a:t>
            </a:r>
          </a:p>
          <a:p>
            <a:pPr algn="just"/>
            <a:endParaRPr lang="pt-BR" sz="2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um princípio fortemente influenciado pelo pensamento iluminista dos séculos XVII e XVIII</a:t>
            </a:r>
          </a:p>
        </p:txBody>
      </p:sp>
    </p:spTree>
    <p:extLst>
      <p:ext uri="{BB962C8B-B14F-4D97-AF65-F5344CB8AC3E}">
        <p14:creationId xmlns:p14="http://schemas.microsoft.com/office/powerpoint/2010/main" val="4150695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C739070-6A90-4A66-827A-42735971DBC9}"/>
              </a:ext>
            </a:extLst>
          </p:cNvPr>
          <p:cNvSpPr txBox="1"/>
          <p:nvPr/>
        </p:nvSpPr>
        <p:spPr>
          <a:xfrm>
            <a:off x="323528" y="302359"/>
            <a:ext cx="864096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 ser o princípio mais importante do ordenamento jurídico brasileiro, o princípio da dignidade humana se encontra no artigo 1º da Constituição Federal, em seu inciso III:</a:t>
            </a:r>
            <a:endParaRPr lang="pt-BR" sz="2400" b="0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1º A República Federativa do Brasil</a:t>
            </a:r>
            <a:r>
              <a:rPr lang="pt-BR" sz="2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formada pela união indissolúvel dos Estados e Municípios e do Distrito Federal, constitui-se em Estado Democrático de Direito e tem como fundamentos:</a:t>
            </a:r>
            <a:endParaRPr lang="pt-BR" sz="2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– a soberania;</a:t>
            </a:r>
            <a:endParaRPr lang="pt-BR" sz="2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 – a cidadania;</a:t>
            </a:r>
            <a:endParaRPr lang="pt-BR" sz="2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III – a dignidade da pessoa humana;</a:t>
            </a:r>
            <a:endParaRPr lang="pt-BR" sz="2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IV – os valores sociais do trabalho e da livre iniciativa;</a:t>
            </a:r>
            <a:endParaRPr lang="pt-BR" sz="2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 – o pluralismo político.”</a:t>
            </a:r>
            <a:endParaRPr lang="pt-BR" sz="2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16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80B0233-0450-461E-8512-3A1F74DEF55D}"/>
              </a:ext>
            </a:extLst>
          </p:cNvPr>
          <p:cNvSpPr txBox="1"/>
          <p:nvPr/>
        </p:nvSpPr>
        <p:spPr>
          <a:xfrm>
            <a:off x="251520" y="366623"/>
            <a:ext cx="90010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Ementa: Evolução Histórica, denominações, conceitos, posição no direito positivo, fontes, hierarquia e princípios. Direito individual do trabalho, contrato de trabalho, decorrendo deste a relação jurídica de emprego e de trabalho, Sujeitos da relação de emprego, o contrato de trabalho, sua classificação, os contratos afins, tipos especiais de empregados, a alteração, a suspensão, a interrupção e a extinção, aviso-prévio, a duração do trabalho: Jornada de trabalho – duração e horários, turno ininterrupto de revezamento, trabalho extraordinário, banco de horas, repousos, horas in itineree trabalho noturno</a:t>
            </a:r>
            <a:r>
              <a:rPr lang="pt-BR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243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5154E52-952A-453F-9870-677DCB6CD37A}"/>
              </a:ext>
            </a:extLst>
          </p:cNvPr>
          <p:cNvSpPr txBox="1"/>
          <p:nvPr/>
        </p:nvSpPr>
        <p:spPr>
          <a:xfrm>
            <a:off x="647564" y="1124744"/>
            <a:ext cx="784887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boa-fé objetiva 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um princípio basilar do direito do consumidor, segundo o qual as partes possuem o dever de agir com base em valores éticos e morais da sociedade.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Desse comportamento, decorrem outros deveres anexos, como lealdade, transparência e colaboração, a serem observados em todas as fases do contrato.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455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340D225-BF37-4765-9DA1-E020CD8F50DA}"/>
              </a:ext>
            </a:extLst>
          </p:cNvPr>
          <p:cNvSpPr txBox="1"/>
          <p:nvPr/>
        </p:nvSpPr>
        <p:spPr>
          <a:xfrm>
            <a:off x="215516" y="0"/>
            <a:ext cx="8712968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Razoável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é aquilo que é conforme a razão, ao bom senso, à justiça; o que é racional; o legítimo, o sensato, o justo.</a:t>
            </a: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razoabilidade é princípio que se encontra implícito na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CONSTITUIÇÃO DA REPÚBLICA FEDERATIVA DO BRASI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Constituição Federal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e, no âmbito processual, atua como princípio informador do devido processo legal, a fim de que seja este utilizado de forma racional e moderada, com vistas à concepção de justiça social.</a:t>
            </a: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princípio da razoabilidade é conceituado por Barroso (2014) “</a:t>
            </a:r>
            <a:r>
              <a:rPr lang="pt-BR" sz="2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como um basilar de valoração dos atos do Poder Público, para aferir se eles estão informados pelo valor superior inerente a dado ordenamento jurídico: a Justiça.</a:t>
            </a:r>
          </a:p>
          <a:p>
            <a:pPr algn="just"/>
            <a:r>
              <a:rPr lang="pt-BR" sz="2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 base na razoabilidade, faz-se uma interpretação atual da norma jurídica, considerada isoladamente, e do Direito, como um sistema”.</a:t>
            </a:r>
          </a:p>
        </p:txBody>
      </p:sp>
    </p:spTree>
    <p:extLst>
      <p:ext uri="{BB962C8B-B14F-4D97-AF65-F5344CB8AC3E}">
        <p14:creationId xmlns:p14="http://schemas.microsoft.com/office/powerpoint/2010/main" val="3016994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F39F006-FF50-4E0E-9606-ADB31C61E71F}"/>
              </a:ext>
            </a:extLst>
          </p:cNvPr>
          <p:cNvSpPr txBox="1"/>
          <p:nvPr/>
        </p:nvSpPr>
        <p:spPr>
          <a:xfrm>
            <a:off x="323528" y="0"/>
            <a:ext cx="864096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MOREIRA, Alexandre Magno Fernandes. </a:t>
            </a:r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Princípio da proporcionalidade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Razão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é a capacidade de coordenação hierárquica de todos os conhecimentos, em vista de princípios ou de valores. Decorrente dos princípios da finalidade, da legalidade e do devido processo legal substantivo, a razoabilidade ou proporcionalidade exige do agente público que, ao realizar atos discricionários, utilize prudência, sensatez e bom senso, evitando condutas absurdas, bizarras e incoerentes. Assim, o administrador tem apenas liberdade para escolher entre opções razoáveis. Atos absurdos são absolutamente nulos.</a:t>
            </a:r>
          </a:p>
        </p:txBody>
      </p:sp>
    </p:spTree>
    <p:extLst>
      <p:ext uri="{BB962C8B-B14F-4D97-AF65-F5344CB8AC3E}">
        <p14:creationId xmlns:p14="http://schemas.microsoft.com/office/powerpoint/2010/main" val="39743735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512" y="544324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PRINCÍPIOS ESPECÍFICOS DE DIREITO </a:t>
            </a:r>
          </a:p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DO TRABALHO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403648" y="1596998"/>
            <a:ext cx="726512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Princípio da Proteção</a:t>
            </a:r>
          </a:p>
          <a:p>
            <a:pPr algn="just"/>
            <a:endParaRPr lang="pt-BR" b="1" dirty="0">
              <a:latin typeface="Trebuchet MS" pitchFamily="34" charset="0"/>
            </a:endParaRPr>
          </a:p>
          <a:p>
            <a:pPr marL="342900" indent="-342900" algn="just">
              <a:buAutoNum type="alphaUcParenR"/>
            </a:pPr>
            <a:r>
              <a:rPr lang="pt-BR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In dubio pro operário</a:t>
            </a:r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 – na dúvida, aplica-se a regra mais </a:t>
            </a:r>
          </a:p>
          <a:p>
            <a:pPr algn="just"/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favorável ao empregado. (Art. 818  da CLT  e Art. 373 do NCPC).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 Ônus da prova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331640" y="4265499"/>
            <a:ext cx="7200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B) Da norma favorável ao trabalhador  -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havendo conflito de interesses, terá aplicação a norma que atenda melhor aos interesses do empregado;  Art. 620 da CLT.</a:t>
            </a:r>
          </a:p>
        </p:txBody>
      </p:sp>
    </p:spTree>
    <p:extLst>
      <p:ext uri="{BB962C8B-B14F-4D97-AF65-F5344CB8AC3E}">
        <p14:creationId xmlns:p14="http://schemas.microsoft.com/office/powerpoint/2010/main" val="4195019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2AE9B4C-A3FD-4F3D-AD90-339D64742977}"/>
              </a:ext>
            </a:extLst>
          </p:cNvPr>
          <p:cNvSpPr txBox="1"/>
          <p:nvPr/>
        </p:nvSpPr>
        <p:spPr>
          <a:xfrm>
            <a:off x="755576" y="1124744"/>
            <a:ext cx="813690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Diz o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LEI Nº 13.105, DE 16 DE MARÇO DE 2015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novo CPC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em seu Art.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Artigo 373 da Lei nº 13.105 de 16 de Março de 20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373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que: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“O Ônus da prova incumbe: </a:t>
            </a:r>
          </a:p>
          <a:p>
            <a:pPr marL="571500" indent="-571500" algn="just">
              <a:buAutoNum type="romanUcPeriod"/>
            </a:pP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AutoNum type="romanUcPeriod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Ao autor, quanto ao fato constitutivo do seu direito; </a:t>
            </a:r>
          </a:p>
          <a:p>
            <a:pPr marL="571500" indent="-571500" algn="just">
              <a:buAutoNum type="romanUcPeriod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II. Ao réu, quanto à existência de fato impeditivo, modificativo ou extintivo do direito do autor.”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0020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72C149F-E768-4BD9-A2E1-B174055EF96D}"/>
              </a:ext>
            </a:extLst>
          </p:cNvPr>
          <p:cNvSpPr txBox="1"/>
          <p:nvPr/>
        </p:nvSpPr>
        <p:spPr>
          <a:xfrm>
            <a:off x="467544" y="1412776"/>
            <a:ext cx="770485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C) Da condição mais benéfica –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uma vantagem já conquistada não 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pode ser reduzida; devem-se respeitar os direitos individuais. 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(Art. 5º, XXXVI, da CF) e Enunciado 51 do TST.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84172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32927" y="753759"/>
            <a:ext cx="806489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/>
              <a:t>2</a:t>
            </a:r>
            <a:r>
              <a:rPr lang="pt-BR" sz="2800" b="1" dirty="0">
                <a:latin typeface="Trebuchet MS" pitchFamily="34" charset="0"/>
              </a:rPr>
              <a:t>. 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Princípio da irrenunciabilidade de direitos</a:t>
            </a:r>
          </a:p>
          <a:p>
            <a:pPr algn="just"/>
            <a:endParaRPr lang="pt-BR" b="1" dirty="0"/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trabalhador não poderá renunciar, por exemplo ao recebimento do salário em razão de que a empresa passa por dificuldades financeiras.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Art. 9º da CLT –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“serão nulos de pleno direito atos praticados com o </a:t>
            </a:r>
          </a:p>
          <a:p>
            <a:pPr algn="just"/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             objetivo de desvirtuar, impedir ou fraudar  aplicação  dos  preceitos </a:t>
            </a:r>
          </a:p>
          <a:p>
            <a:pPr algn="just"/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             trabalhistas.”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493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C16C31E9-65E1-460C-A8E3-F304FE7AB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CONTRATOS E SUJEITOS DA RELAÇÃO DE TRABALHO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83C33FC-6675-40D3-BECC-44598D69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AULA DO DIA 28/03/2021</a:t>
            </a:r>
          </a:p>
        </p:txBody>
      </p:sp>
    </p:spTree>
    <p:extLst>
      <p:ext uri="{BB962C8B-B14F-4D97-AF65-F5344CB8AC3E}">
        <p14:creationId xmlns:p14="http://schemas.microsoft.com/office/powerpoint/2010/main" val="2079631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539552" y="764704"/>
            <a:ext cx="87953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Trebuchet MS" pitchFamily="34" charset="0"/>
              </a:rPr>
              <a:t>3. Princípio da continuidade da relação de emprego</a:t>
            </a:r>
            <a:endParaRPr lang="pt-BR" sz="3200" dirty="0">
              <a:latin typeface="Trebuchet MS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03548" y="2414211"/>
            <a:ext cx="81369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Presume-se que o contrato de trabalho terá validade por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tempo  indeterminado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 ou seja, haverá a continuidade da relação de emprego.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 exceção à regra são os contratos por prazo determinado, inclusive o 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contrato de trabalho temporário.</a:t>
            </a:r>
          </a:p>
        </p:txBody>
      </p:sp>
      <p:sp>
        <p:nvSpPr>
          <p:cNvPr id="8" name="Retângulo 7"/>
          <p:cNvSpPr/>
          <p:nvPr/>
        </p:nvSpPr>
        <p:spPr>
          <a:xfrm>
            <a:off x="251520" y="3322152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just"/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6019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827584" y="764704"/>
            <a:ext cx="7380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Princípio da primazia da realidade 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71600" y="2060848"/>
            <a:ext cx="770485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No direito do trabalho valem mais os fatos do que o constante de documentos.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Não importam as cláusulas de um contrato de trabalho,  mas sim o que o empregado faz.</a:t>
            </a:r>
          </a:p>
          <a:p>
            <a:pPr algn="just"/>
            <a:endParaRPr lang="pt-BR" dirty="0">
              <a:latin typeface="Trebuchet MS" pitchFamily="34" charset="0"/>
            </a:endParaRPr>
          </a:p>
          <a:p>
            <a:pPr algn="just"/>
            <a:endParaRPr lang="pt-BR" dirty="0">
              <a:latin typeface="Trebuchet MS" pitchFamily="34" charset="0"/>
            </a:endParaRPr>
          </a:p>
          <a:p>
            <a:pPr algn="ctr"/>
            <a:r>
              <a:rPr lang="pt-BR" dirty="0">
                <a:latin typeface="Trebuchet MS" pitchFamily="34" charset="0"/>
              </a:rPr>
              <a:t> </a:t>
            </a:r>
            <a:r>
              <a:rPr lang="pt-BR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Os fatos é que são relevantes</a:t>
            </a:r>
            <a:r>
              <a:rPr lang="pt-BR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098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5F3A30-EA0B-4C32-8001-D8CAF296A1F0}"/>
              </a:ext>
            </a:extLst>
          </p:cNvPr>
          <p:cNvSpPr txBox="1"/>
          <p:nvPr/>
        </p:nvSpPr>
        <p:spPr>
          <a:xfrm>
            <a:off x="647564" y="908720"/>
            <a:ext cx="784887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>
                <a:effectLst/>
                <a:latin typeface="ArialMT"/>
                <a:cs typeface="ArialMT"/>
              </a:rPr>
              <a:t>EDITORA SARAIVA. C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ó</a:t>
            </a:r>
            <a:r>
              <a:rPr lang="pt-BR" dirty="0">
                <a:effectLst/>
                <a:latin typeface="ArialMT"/>
                <a:cs typeface="ArialMT"/>
              </a:rPr>
              <a:t>digos 4 Em 1 Saraiva CLT: CPC, Legisla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çã</a:t>
            </a:r>
            <a:r>
              <a:rPr lang="pt-BR" dirty="0">
                <a:effectLst/>
                <a:latin typeface="ArialMT"/>
                <a:cs typeface="ArialMT"/>
              </a:rPr>
              <a:t>o Previdenci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á</a:t>
            </a:r>
            <a:r>
              <a:rPr lang="pt-BR" dirty="0">
                <a:effectLst/>
                <a:latin typeface="ArialMT"/>
                <a:cs typeface="ArialMT"/>
              </a:rPr>
              <a:t>ria E Constitui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çã</a:t>
            </a:r>
            <a:r>
              <a:rPr lang="pt-BR" dirty="0">
                <a:effectLst/>
                <a:latin typeface="ArialMT"/>
                <a:cs typeface="ArialMT"/>
              </a:rPr>
              <a:t>o Federal. S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ã</a:t>
            </a:r>
            <a:r>
              <a:rPr lang="pt-BR" dirty="0">
                <a:effectLst/>
                <a:latin typeface="ArialMT"/>
                <a:cs typeface="ArialMT"/>
              </a:rPr>
              <a:t>o Paulo: Saraiva, 2017. </a:t>
            </a:r>
          </a:p>
          <a:p>
            <a:pPr algn="just"/>
            <a:endParaRPr lang="pt-BR" dirty="0">
              <a:latin typeface="ArialMT"/>
              <a:cs typeface="ArialMT"/>
            </a:endParaRPr>
          </a:p>
          <a:p>
            <a:pPr algn="just"/>
            <a:r>
              <a:rPr lang="pt-BR" dirty="0">
                <a:effectLst/>
                <a:latin typeface="ArialMT"/>
                <a:cs typeface="ArialMT"/>
              </a:rPr>
              <a:t>SARAIVA, Renato; MANFREDINI, </a:t>
            </a:r>
            <a:r>
              <a:rPr lang="pt-BR" dirty="0" err="1">
                <a:effectLst/>
                <a:latin typeface="ArialMT"/>
                <a:cs typeface="ArialMT"/>
              </a:rPr>
              <a:t>Aryanna</a:t>
            </a:r>
            <a:r>
              <a:rPr lang="pt-BR" dirty="0">
                <a:effectLst/>
                <a:latin typeface="ArialMT"/>
                <a:cs typeface="ArialMT"/>
              </a:rPr>
              <a:t>; SOUTO, Rafael </a:t>
            </a:r>
            <a:r>
              <a:rPr lang="pt-BR" dirty="0" err="1">
                <a:effectLst/>
                <a:latin typeface="ArialMT"/>
                <a:cs typeface="ArialMT"/>
              </a:rPr>
              <a:t>Tonassi</a:t>
            </a:r>
            <a:r>
              <a:rPr lang="pt-BR" dirty="0">
                <a:effectLst/>
                <a:latin typeface="ArialMT"/>
                <a:cs typeface="ArialMT"/>
              </a:rPr>
              <a:t>. CLT: Consolida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çã</a:t>
            </a:r>
            <a:r>
              <a:rPr lang="pt-BR" dirty="0">
                <a:effectLst/>
                <a:latin typeface="ArialMT"/>
                <a:cs typeface="ArialMT"/>
              </a:rPr>
              <a:t>o das leis do trabalho.13.ed. S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ã</a:t>
            </a:r>
            <a:r>
              <a:rPr lang="pt-BR" dirty="0">
                <a:effectLst/>
                <a:latin typeface="ArialMT"/>
                <a:cs typeface="ArialMT"/>
              </a:rPr>
              <a:t>o Paulo: M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é</a:t>
            </a:r>
            <a:r>
              <a:rPr lang="pt-BR" dirty="0">
                <a:effectLst/>
                <a:latin typeface="ArialMT"/>
                <a:cs typeface="ArialMT"/>
              </a:rPr>
              <a:t>todo, 2015. </a:t>
            </a:r>
          </a:p>
          <a:p>
            <a:pPr algn="just"/>
            <a:endParaRPr lang="pt-BR" dirty="0">
              <a:latin typeface="ArialMT"/>
              <a:cs typeface="ArialMT"/>
            </a:endParaRPr>
          </a:p>
          <a:p>
            <a:pPr algn="just"/>
            <a:r>
              <a:rPr lang="pt-BR" dirty="0">
                <a:effectLst/>
                <a:latin typeface="ArialMT"/>
                <a:cs typeface="ArialMT"/>
              </a:rPr>
              <a:t>MARTINS, Sergio Pinto. Fundamentos de direito do trabalho. 15.ed. S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ã</a:t>
            </a:r>
            <a:r>
              <a:rPr lang="pt-BR" dirty="0">
                <a:effectLst/>
                <a:latin typeface="ArialMT"/>
                <a:cs typeface="ArialMT"/>
              </a:rPr>
              <a:t>o Paulo: Atlas, 2014. </a:t>
            </a:r>
          </a:p>
          <a:p>
            <a:pPr algn="just"/>
            <a:endParaRPr lang="pt-BR" dirty="0">
              <a:latin typeface="ArialMT"/>
              <a:cs typeface="ArialMT"/>
            </a:endParaRPr>
          </a:p>
          <a:p>
            <a:pPr algn="just"/>
            <a:r>
              <a:rPr lang="pt-BR" dirty="0">
                <a:effectLst/>
                <a:latin typeface="ArialMT"/>
                <a:cs typeface="ArialMT"/>
              </a:rPr>
              <a:t>SALES, Fernando Augusto. Direito do trabalho de A </a:t>
            </a:r>
            <a:r>
              <a:rPr lang="pt-BR" dirty="0" err="1">
                <a:effectLst/>
                <a:latin typeface="ArialMT"/>
                <a:cs typeface="ArialMT"/>
              </a:rPr>
              <a:t>a</a:t>
            </a:r>
            <a:r>
              <a:rPr lang="pt-BR" dirty="0">
                <a:effectLst/>
                <a:latin typeface="ArialMT"/>
                <a:cs typeface="ArialMT"/>
              </a:rPr>
              <a:t> Z. S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ã</a:t>
            </a:r>
            <a:r>
              <a:rPr lang="pt-BR" dirty="0">
                <a:effectLst/>
                <a:latin typeface="ArialMT"/>
                <a:cs typeface="ArialMT"/>
              </a:rPr>
              <a:t>o Paulo: Editora Saraiva, 2013. (BV) CALVO, Adriana. Manual de direito do trabalho. 3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ª</a:t>
            </a:r>
            <a:r>
              <a:rPr lang="pt-BR" dirty="0">
                <a:effectLst/>
                <a:latin typeface="ArialMT"/>
                <a:cs typeface="ArialMT"/>
              </a:rPr>
              <a:t> edi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çã</a:t>
            </a:r>
            <a:r>
              <a:rPr lang="pt-BR" dirty="0">
                <a:effectLst/>
                <a:latin typeface="ArialMT"/>
                <a:cs typeface="ArialMT"/>
              </a:rPr>
              <a:t>o. S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ã</a:t>
            </a:r>
            <a:r>
              <a:rPr lang="pt-BR" dirty="0">
                <a:effectLst/>
                <a:latin typeface="ArialMT"/>
                <a:cs typeface="ArialMT"/>
              </a:rPr>
              <a:t>o Paulo: Editora Saraiva, 2016. (BV) 90 CREMONESI, Andr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é</a:t>
            </a:r>
            <a:r>
              <a:rPr lang="pt-BR" dirty="0">
                <a:effectLst/>
                <a:latin typeface="ArialMT"/>
                <a:cs typeface="ArialMT"/>
              </a:rPr>
              <a:t>. Cole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çã</a:t>
            </a:r>
            <a:r>
              <a:rPr lang="pt-BR" dirty="0">
                <a:effectLst/>
                <a:latin typeface="ArialMT"/>
                <a:cs typeface="ArialMT"/>
              </a:rPr>
              <a:t>o preparat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ó</a:t>
            </a:r>
            <a:r>
              <a:rPr lang="pt-BR" dirty="0">
                <a:effectLst/>
                <a:latin typeface="ArialMT"/>
                <a:cs typeface="ArialMT"/>
              </a:rPr>
              <a:t>ria para concursos jur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í</a:t>
            </a:r>
            <a:r>
              <a:rPr lang="pt-BR" dirty="0">
                <a:effectLst/>
                <a:latin typeface="ArialMT"/>
                <a:cs typeface="ArialMT"/>
              </a:rPr>
              <a:t>dicos; v. 9 - Direito do trabalho e processo do trabalho 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–</a:t>
            </a:r>
            <a:r>
              <a:rPr lang="pt-BR" dirty="0">
                <a:effectLst/>
                <a:latin typeface="ArialMT"/>
                <a:cs typeface="ArialMT"/>
              </a:rPr>
              <a:t> quest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õ</a:t>
            </a:r>
            <a:r>
              <a:rPr lang="pt-BR" dirty="0">
                <a:effectLst/>
                <a:latin typeface="ArialMT"/>
                <a:cs typeface="ArialMT"/>
              </a:rPr>
              <a:t>es comentadas. 2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ª</a:t>
            </a:r>
            <a:r>
              <a:rPr lang="pt-BR" dirty="0">
                <a:effectLst/>
                <a:latin typeface="ArialMT"/>
                <a:cs typeface="ArialMT"/>
              </a:rPr>
              <a:t> Edi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çã</a:t>
            </a:r>
            <a:r>
              <a:rPr lang="pt-BR" dirty="0">
                <a:effectLst/>
                <a:latin typeface="ArialMT"/>
                <a:cs typeface="ArialMT"/>
              </a:rPr>
              <a:t>o. S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ã</a:t>
            </a:r>
            <a:r>
              <a:rPr lang="pt-BR" dirty="0">
                <a:effectLst/>
                <a:latin typeface="ArialMT"/>
                <a:cs typeface="ArialMT"/>
              </a:rPr>
              <a:t>o Paulo: Editora Saraiva, 2013. (BV) GARCIA, Gustavo Filipe Barbosa. Curso de Direito do Trabalho. 11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ª</a:t>
            </a:r>
            <a:r>
              <a:rPr lang="pt-BR" dirty="0">
                <a:effectLst/>
                <a:latin typeface="ArialMT"/>
                <a:cs typeface="ArialMT"/>
              </a:rPr>
              <a:t> ed. Rio de Janeiro: Grupo GEN, 2017. (BV) MARTINS, Sergio Pinto. A terceiriza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çã</a:t>
            </a:r>
            <a:r>
              <a:rPr lang="pt-BR" dirty="0">
                <a:effectLst/>
                <a:latin typeface="ArialMT"/>
                <a:cs typeface="ArialMT"/>
              </a:rPr>
              <a:t>o e o Direito do Trabalho. 11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ª</a:t>
            </a:r>
            <a:r>
              <a:rPr lang="pt-BR" dirty="0">
                <a:effectLst/>
                <a:latin typeface="ArialMT"/>
                <a:cs typeface="ArialMT"/>
              </a:rPr>
              <a:t> Ed. S</a:t>
            </a:r>
            <a:r>
              <a:rPr lang="pt-BR" dirty="0">
                <a:effectLst/>
                <a:latin typeface="Arial-BoldMT"/>
                <a:ea typeface="ArialMT"/>
                <a:cs typeface="ArialMT"/>
              </a:rPr>
              <a:t>ã</a:t>
            </a:r>
            <a:r>
              <a:rPr lang="pt-BR" dirty="0">
                <a:effectLst/>
                <a:latin typeface="ArialMT"/>
                <a:cs typeface="ArialMT"/>
              </a:rPr>
              <a:t>o Paulo: Atlas, 2011.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89076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8640" y="1357359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SUJEITOS DO CONTRATO DE TRABALHO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691680" y="404664"/>
            <a:ext cx="54516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CONTRATO DE TRABALHO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07504" y="2075319"/>
            <a:ext cx="8928992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UcParenR"/>
            </a:pPr>
            <a:r>
              <a:rPr lang="pt-B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EMPREGADO</a:t>
            </a:r>
          </a:p>
          <a:p>
            <a:pPr marL="514350" indent="-514350">
              <a:buAutoNum type="alphaUcParenR"/>
            </a:pPr>
            <a:endParaRPr lang="pt-BR" sz="9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just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3º. Da CLT</a:t>
            </a:r>
          </a:p>
          <a:p>
            <a:pPr algn="just"/>
            <a:r>
              <a:rPr lang="pt-BR" sz="2400" dirty="0">
                <a:effectLst/>
                <a:latin typeface="Trebuchet MS" pitchFamily="34" charset="0"/>
              </a:rPr>
              <a:t>Considera-se empregado toda </a:t>
            </a:r>
            <a:r>
              <a:rPr lang="pt-BR" sz="2400" u="sng" dirty="0">
                <a:latin typeface="Trebuchet MS" pitchFamily="34" charset="0"/>
                <a:hlinkClick r:id="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pessoa física</a:t>
            </a:r>
            <a:r>
              <a:rPr lang="pt-BR" sz="2400" dirty="0">
                <a:effectLst/>
                <a:latin typeface="Trebuchet MS" pitchFamily="34" charset="0"/>
              </a:rPr>
              <a:t> que prestar </a:t>
            </a:r>
            <a:r>
              <a:rPr lang="pt-BR" sz="2400" u="sng" dirty="0">
                <a:latin typeface="Trebuchet MS" pitchFamily="34" charset="0"/>
                <a:hlinkClick r:id="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serviços</a:t>
            </a:r>
            <a:r>
              <a:rPr lang="pt-BR" sz="2400" dirty="0">
                <a:effectLst/>
                <a:latin typeface="Trebuchet MS" pitchFamily="34" charset="0"/>
              </a:rPr>
              <a:t> de natureza não eventual a empregador, sob a dependência deste e mediante salário.</a:t>
            </a:r>
          </a:p>
          <a:p>
            <a:pPr algn="just"/>
            <a:endParaRPr lang="pt-BR" sz="2400" b="1" dirty="0">
              <a:latin typeface="Trebuchet MS" pitchFamily="34" charset="0"/>
            </a:endParaRPr>
          </a:p>
          <a:p>
            <a:pPr algn="just"/>
            <a:r>
              <a:rPr lang="pt-BR" sz="2400" b="1" u="sng" dirty="0">
                <a:effectLst/>
                <a:latin typeface="Trebuchet MS" pitchFamily="34" charset="0"/>
              </a:rPr>
              <a:t>Parágrafo único</a:t>
            </a:r>
            <a:r>
              <a:rPr lang="pt-BR" sz="2400" b="1" dirty="0">
                <a:effectLst/>
                <a:latin typeface="Trebuchet MS" pitchFamily="34" charset="0"/>
              </a:rPr>
              <a:t> </a:t>
            </a:r>
            <a:r>
              <a:rPr lang="pt-BR" sz="2400" dirty="0">
                <a:effectLst/>
                <a:latin typeface="Trebuchet MS" pitchFamily="34" charset="0"/>
              </a:rPr>
              <a:t>– Não haverá distinções relativas à espécie de </a:t>
            </a:r>
            <a:r>
              <a:rPr lang="pt-BR" sz="2400" u="sng" dirty="0">
                <a:latin typeface="Trebuchet MS" pitchFamily="34" charset="0"/>
                <a:hlinkClick r:id="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emprego</a:t>
            </a:r>
            <a:r>
              <a:rPr lang="pt-BR" sz="2400" dirty="0">
                <a:effectLst/>
                <a:latin typeface="Trebuchet MS" pitchFamily="34" charset="0"/>
              </a:rPr>
              <a:t> e à condição de trabalhador, nem entre o trabalho intelectual, técnico e manual.</a:t>
            </a:r>
          </a:p>
          <a:p>
            <a:pPr algn="just"/>
            <a:endParaRPr lang="pt-BR" sz="2400" b="1" dirty="0">
              <a:latin typeface="Trebuchet MS" pitchFamily="34" charset="0"/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Todo empregado é trabalhador, mas nem todo trabalhador é empregado!</a:t>
            </a:r>
          </a:p>
        </p:txBody>
      </p:sp>
    </p:spTree>
    <p:extLst>
      <p:ext uri="{BB962C8B-B14F-4D97-AF65-F5344CB8AC3E}">
        <p14:creationId xmlns:p14="http://schemas.microsoft.com/office/powerpoint/2010/main" val="41516497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12963" y="764704"/>
            <a:ext cx="86075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REQUISITOS PARA A CARACTERIZAÇÃO </a:t>
            </a:r>
          </a:p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DE EMPREGADO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084022" y="2420888"/>
            <a:ext cx="723239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t-BR" sz="2800" dirty="0">
                <a:latin typeface="Trebuchet MS" pitchFamily="34" charset="0"/>
              </a:rPr>
              <a:t>Pessoa física</a:t>
            </a:r>
          </a:p>
          <a:p>
            <a:pPr marL="342900" indent="-342900">
              <a:buAutoNum type="arabicPeriod"/>
            </a:pPr>
            <a:endParaRPr lang="pt-BR" sz="1100" dirty="0">
              <a:latin typeface="Trebuchet MS" pitchFamily="34" charset="0"/>
            </a:endParaRPr>
          </a:p>
          <a:p>
            <a:pPr marL="342900" indent="-342900">
              <a:buAutoNum type="arabicPeriod"/>
            </a:pPr>
            <a:r>
              <a:rPr lang="pt-BR" sz="2800" dirty="0">
                <a:latin typeface="Trebuchet MS" pitchFamily="34" charset="0"/>
              </a:rPr>
              <a:t>Pessoalidade</a:t>
            </a:r>
          </a:p>
          <a:p>
            <a:pPr marL="342900" indent="-342900">
              <a:buAutoNum type="arabicPeriod"/>
            </a:pPr>
            <a:endParaRPr lang="pt-BR" sz="1100" dirty="0">
              <a:latin typeface="Trebuchet MS" pitchFamily="34" charset="0"/>
            </a:endParaRPr>
          </a:p>
          <a:p>
            <a:pPr marL="342900" indent="-342900">
              <a:buAutoNum type="arabicPeriod"/>
            </a:pPr>
            <a:r>
              <a:rPr lang="pt-BR" sz="2800" dirty="0">
                <a:latin typeface="Trebuchet MS" pitchFamily="34" charset="0"/>
              </a:rPr>
              <a:t>Habitualidade /Continuidadade</a:t>
            </a:r>
          </a:p>
          <a:p>
            <a:pPr marL="342900" indent="-342900">
              <a:buAutoNum type="arabicPeriod"/>
            </a:pPr>
            <a:endParaRPr lang="pt-BR" sz="1100" dirty="0">
              <a:latin typeface="Trebuchet MS" pitchFamily="34" charset="0"/>
            </a:endParaRPr>
          </a:p>
          <a:p>
            <a:pPr marL="342900" indent="-342900">
              <a:buAutoNum type="arabicPeriod"/>
            </a:pPr>
            <a:r>
              <a:rPr lang="pt-BR" sz="2800" dirty="0">
                <a:latin typeface="Trebuchet MS" pitchFamily="34" charset="0"/>
              </a:rPr>
              <a:t>Subordinação/ Dependência</a:t>
            </a:r>
          </a:p>
          <a:p>
            <a:pPr marL="342900" indent="-342900">
              <a:buAutoNum type="arabicPeriod"/>
            </a:pPr>
            <a:endParaRPr lang="pt-BR" sz="1100" dirty="0">
              <a:latin typeface="Trebuchet MS" pitchFamily="34" charset="0"/>
            </a:endParaRPr>
          </a:p>
          <a:p>
            <a:pPr marL="342900" indent="-342900">
              <a:buAutoNum type="arabicPeriod"/>
            </a:pPr>
            <a:r>
              <a:rPr lang="pt-BR" sz="2800" dirty="0">
                <a:latin typeface="Trebuchet MS" pitchFamily="34" charset="0"/>
              </a:rPr>
              <a:t>Onerosidade / Contraprestação</a:t>
            </a:r>
          </a:p>
          <a:p>
            <a:endParaRPr lang="pt-BR" sz="2800" dirty="0">
              <a:latin typeface="Trebuchet MS" pitchFamily="34" charset="0"/>
            </a:endParaRPr>
          </a:p>
          <a:p>
            <a:pPr marL="342900" indent="-342900">
              <a:buAutoNum type="arabicPeriod"/>
            </a:pPr>
            <a:endParaRPr lang="pt-BR" sz="2800" dirty="0">
              <a:latin typeface="Trebuchet MS" pitchFamily="34" charset="0"/>
            </a:endParaRPr>
          </a:p>
          <a:p>
            <a:pPr marL="342900" indent="-342900">
              <a:buAutoNum type="arabicPeriod"/>
            </a:pPr>
            <a:endParaRPr lang="pt-BR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11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FC050E2-8A62-48A0-B159-99391B63202D}"/>
              </a:ext>
            </a:extLst>
          </p:cNvPr>
          <p:cNvSpPr txBox="1"/>
          <p:nvPr/>
        </p:nvSpPr>
        <p:spPr>
          <a:xfrm>
            <a:off x="683568" y="548680"/>
            <a:ext cx="820891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6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 espécies de trabalho e a configuração do vínculo empregatício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2D4EC41-142E-47F1-8797-744F45BCA4AD}"/>
              </a:ext>
            </a:extLst>
          </p:cNvPr>
          <p:cNvSpPr txBox="1"/>
          <p:nvPr/>
        </p:nvSpPr>
        <p:spPr>
          <a:xfrm>
            <a:off x="215516" y="2708920"/>
            <a:ext cx="871296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 o advento da lei n. 13.467/17 foi acrescido ao art. 652 da CLT a alínea "f", a qual prevê a  </a:t>
            </a:r>
            <a:r>
              <a:rPr lang="pt-BR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competência da Justiça do Trabalho para homologar acordo extrajudicial </a:t>
            </a:r>
            <a:r>
              <a:rPr lang="pt-BR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trabalhista (SILVA, 2017) .</a:t>
            </a:r>
          </a:p>
          <a:p>
            <a:pPr algn="just"/>
            <a:r>
              <a:rPr lang="pt-BR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disciplinar o procedimento de jurisdição voluntária de homologações de acordo extrajudicial foram inseridos os artigos 855-B a 855-E</a:t>
            </a:r>
            <a:r>
              <a:rPr lang="pt-BR" sz="2800" b="0" i="0" dirty="0">
                <a:solidFill>
                  <a:srgbClr val="333333"/>
                </a:solidFill>
                <a:effectLst/>
                <a:latin typeface="helvetica neue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83133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ED5DBED-DC31-4CFB-BD05-2A975A8E3590}"/>
              </a:ext>
            </a:extLst>
          </p:cNvPr>
          <p:cNvSpPr txBox="1"/>
          <p:nvPr/>
        </p:nvSpPr>
        <p:spPr>
          <a:xfrm>
            <a:off x="935596" y="260648"/>
            <a:ext cx="7272808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ESPÉCIES DE TRABALHADORES</a:t>
            </a:r>
          </a:p>
          <a:p>
            <a:pPr algn="l"/>
            <a:endParaRPr lang="pt-BR" b="0" i="0" dirty="0">
              <a:effectLst/>
              <a:latin typeface="Georgia" panose="02040502050405020303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265C335-9E18-451B-896C-9AE4DB05D662}"/>
              </a:ext>
            </a:extLst>
          </p:cNvPr>
          <p:cNvSpPr txBox="1"/>
          <p:nvPr/>
        </p:nvSpPr>
        <p:spPr>
          <a:xfrm>
            <a:off x="683568" y="1872787"/>
            <a:ext cx="784887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 – ESTÁGIO PROFISSIONAL: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Lei nº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Lei nº 11.788, de 25 de setembro de 2008."/>
              </a:rPr>
              <a:t>11.788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/2008, que revogou a Lei nº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Lei no 6.494, de 7 de dezembro de 1977."/>
              </a:rPr>
              <a:t>6.494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/1977, estabeleceu novas diretrizes e normas quanto à contratação de estudantes para a condição de estagiários. Isso se deu pelo fato de muitas empresas e órgãos públicos utilizarem de forma incorreta seus estagiários, aumentando o tempo de permanência destes no serviço, bem como repassando funções que deveriam ser dos seus funcionários.</a:t>
            </a:r>
          </a:p>
        </p:txBody>
      </p:sp>
    </p:spTree>
    <p:extLst>
      <p:ext uri="{BB962C8B-B14F-4D97-AF65-F5344CB8AC3E}">
        <p14:creationId xmlns:p14="http://schemas.microsoft.com/office/powerpoint/2010/main" val="38586527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0774031-1F9E-4FA3-B6B2-1A6C9266EBCC}"/>
              </a:ext>
            </a:extLst>
          </p:cNvPr>
          <p:cNvSpPr txBox="1"/>
          <p:nvPr/>
        </p:nvSpPr>
        <p:spPr>
          <a:xfrm>
            <a:off x="755576" y="1124744"/>
            <a:ext cx="806489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– TRABALHADOR AUTÔNOMO: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Neste caso, o trabalhador autônomo é considerado aquele que exerce sua atividade profissional sem vínculo empregatício, por conta própria e com assunção de seus próprios riscos. A prestação de serviços acontece de forma eventual e não habitual.</a:t>
            </a:r>
          </a:p>
        </p:txBody>
      </p:sp>
    </p:spTree>
    <p:extLst>
      <p:ext uri="{BB962C8B-B14F-4D97-AF65-F5344CB8AC3E}">
        <p14:creationId xmlns:p14="http://schemas.microsoft.com/office/powerpoint/2010/main" val="28522668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54A6B8E-6AA4-4230-AC47-482ECB4A3D25}"/>
              </a:ext>
            </a:extLst>
          </p:cNvPr>
          <p:cNvSpPr txBox="1"/>
          <p:nvPr/>
        </p:nvSpPr>
        <p:spPr>
          <a:xfrm>
            <a:off x="287524" y="764704"/>
            <a:ext cx="856895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 – EMPREGADO DOMÉSTICO: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Entende-se por empregado doméstico aquele que presta serviços de forma contínua, subordinada, onerosa, e pessoal e de finalidade não lucrativa a pessoa ou família, no âmbito residencial destas, por mais de 2 (dois) dias por semana, conforme dispõe o art.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Artigo 1 Lc nº 150 de 01 de Junho de 2015"/>
              </a:rPr>
              <a:t>1º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 Lei Complementar nº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LEI COMPLEMENTAR Nº 150, DE 1º DE JUNHO DE 2015"/>
              </a:rPr>
              <a:t>150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/2015, que dispõe acerca do contrato de trabalho doméstico. Deste conceito, destacamos os seguintes elementos:</a:t>
            </a: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 Prestação de serviço de natureza não lucrativa;• À pessoa física ou à família, no âmbito residencial das mesmas;• Continuadamente</a:t>
            </a:r>
            <a:r>
              <a:rPr lang="pt-BR" b="0" i="0" dirty="0">
                <a:effectLst/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36827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95456E1-290C-4566-B2E2-9967C21ABAE6}"/>
              </a:ext>
            </a:extLst>
          </p:cNvPr>
          <p:cNvSpPr txBox="1"/>
          <p:nvPr/>
        </p:nvSpPr>
        <p:spPr>
          <a:xfrm>
            <a:off x="683568" y="1124744"/>
            <a:ext cx="777686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 – TRABALHO VOLUNTÁRIO: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Já no âmbito do trabalho voluntário, este é definido como a atividade não remunerada prestada por pessoa física a entidade pública de qualquer natureza, ou a instituição privada de fins não lucrativos, que tenha objetivos cívicos, culturais, educacionais, científicos, recreativos ou de assistência social, inclusive mutualidade.</a:t>
            </a:r>
          </a:p>
        </p:txBody>
      </p:sp>
    </p:spTree>
    <p:extLst>
      <p:ext uri="{BB962C8B-B14F-4D97-AF65-F5344CB8AC3E}">
        <p14:creationId xmlns:p14="http://schemas.microsoft.com/office/powerpoint/2010/main" val="25829871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E737647-0A99-4821-A230-CFEA1569B03A}"/>
              </a:ext>
            </a:extLst>
          </p:cNvPr>
          <p:cNvSpPr txBox="1"/>
          <p:nvPr/>
        </p:nvSpPr>
        <p:spPr>
          <a:xfrm>
            <a:off x="179512" y="733246"/>
            <a:ext cx="864096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 – TRABALHO EVENTUAL: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trabalhador eventual nada mais é do que uma pessoa física que presta serviços em caráter esporádico, ou seja, de curta duração (urbano ou rural). Além desta característica, o mesmo exerce atividade não relacionada com a atividade-fim da empresa tomadora.</a:t>
            </a:r>
            <a:r>
              <a:rPr lang="pt-BR" sz="2800" b="0" i="0" dirty="0">
                <a:effectLst/>
                <a:latin typeface="Georgia" panose="02040502050405020303" pitchFamily="18" charset="0"/>
              </a:rPr>
              <a:t> Artigo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Georgia" panose="02040502050405020303" pitchFamily="18" charset="0"/>
                <a:hlinkClick r:id="rId2" tooltip="Artigo 12 da Lei nº 8.212 de 24 de Julho de 1991"/>
              </a:rPr>
              <a:t>12</a:t>
            </a:r>
            <a:r>
              <a:rPr lang="pt-BR" sz="2800" b="0" i="0" dirty="0">
                <a:effectLst/>
                <a:latin typeface="Georgia" panose="02040502050405020303" pitchFamily="18" charset="0"/>
              </a:rPr>
              <a:t>,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Georgia" panose="02040502050405020303" pitchFamily="18" charset="0"/>
                <a:hlinkClick r:id="rId3" tooltip="Inciso V do Artigo 12 da Lei nº 8.212 de 24 de Julho de 1991"/>
              </a:rPr>
              <a:t>V</a:t>
            </a:r>
            <a:r>
              <a:rPr lang="pt-BR" sz="2800" b="0" i="0" dirty="0">
                <a:effectLst/>
                <a:latin typeface="Georgia" panose="02040502050405020303" pitchFamily="18" charset="0"/>
              </a:rPr>
              <a:t>, alínea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Georgia" panose="02040502050405020303" pitchFamily="18" charset="0"/>
                <a:hlinkClick r:id="rId4" tooltip="Alínea"/>
              </a:rPr>
              <a:t>g</a:t>
            </a:r>
            <a:r>
              <a:rPr lang="pt-BR" sz="2800" b="0" i="0" dirty="0">
                <a:effectLst/>
                <a:latin typeface="Georgia" panose="02040502050405020303" pitchFamily="18" charset="0"/>
              </a:rPr>
              <a:t> da Lei nº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Georgia" panose="02040502050405020303" pitchFamily="18" charset="0"/>
                <a:hlinkClick r:id="rId5" tooltip="LEI Nº 8.212, DE 24 DE JULHO DE 1991."/>
              </a:rPr>
              <a:t>8.212</a:t>
            </a:r>
            <a:r>
              <a:rPr lang="pt-BR" sz="2800" b="0" i="0" dirty="0">
                <a:effectLst/>
                <a:latin typeface="Georgia" panose="02040502050405020303" pitchFamily="18" charset="0"/>
              </a:rPr>
              <a:t>/91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3197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F89B1F1-7BF6-4C67-987E-4B5B44186B2E}"/>
              </a:ext>
            </a:extLst>
          </p:cNvPr>
          <p:cNvSpPr txBox="1"/>
          <p:nvPr/>
        </p:nvSpPr>
        <p:spPr>
          <a:xfrm>
            <a:off x="539552" y="476672"/>
            <a:ext cx="849694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 – TRABALHADOR AVULSO: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Esta espécie de trabalhador é a que presta serviços com a intermediação de classe, ou seja, que tem seu pagamento realizado sob a forma de rateio. Outrossim, é aquele que presta serviço a vários tomadores, executando-os por um período de curta duração.</a:t>
            </a:r>
          </a:p>
          <a:p>
            <a:pPr algn="l"/>
            <a:endParaRPr lang="pt-BR" sz="2800" b="0" i="0" dirty="0">
              <a:effectLst/>
              <a:latin typeface="Georgia" panose="02040502050405020303" pitchFamily="18" charset="0"/>
            </a:endParaRPr>
          </a:p>
          <a:p>
            <a:pPr algn="l"/>
            <a:r>
              <a:rPr lang="pt-BR" sz="2800" b="0" i="0" dirty="0">
                <a:effectLst/>
                <a:latin typeface="Georgia" panose="02040502050405020303" pitchFamily="18" charset="0"/>
              </a:rPr>
              <a:t>– Lei nº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Georgia" panose="02040502050405020303" pitchFamily="18" charset="0"/>
                <a:hlinkClick r:id="rId2" tooltip="Lei nº 12.815, de 5 de junho de 2013."/>
              </a:rPr>
              <a:t>12.815</a:t>
            </a:r>
            <a:r>
              <a:rPr lang="pt-BR" sz="2800" b="0" i="0" dirty="0">
                <a:effectLst/>
                <a:latin typeface="Georgia" panose="02040502050405020303" pitchFamily="18" charset="0"/>
              </a:rPr>
              <a:t>/13, que dispõe sobre a exploração direta e indireta pela União de portos e instalações portuárias e sobre as atividades desempenhadas pelos operadores portuários;</a:t>
            </a: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6310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FC86D2-F45C-4C91-9163-8406BFA5A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-156597"/>
            <a:ext cx="8784976" cy="717119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Artigo 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rgbClr val="0091E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Artigo 7 da Constituição Federal de 1988"/>
              </a:rPr>
              <a:t>7º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rgbClr val="0091E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Inciso XXXIV do Artigo 7 da Constituição Federal de 1988"/>
              </a:rPr>
              <a:t>XXXIV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rgbClr val="0091E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CONSTITUIÇÃO DA REPÚBLICA FEDERATIVA DO BRASIL DE 1988"/>
              </a:rPr>
              <a:t>CF/88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conforme abaixo: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XXXIV – igualdade entre o trabalho com vínculo empregatício permanente e o trabalho avulso</a:t>
            </a:r>
            <a:r>
              <a:rPr kumimoji="0" lang="pt-BR" altLang="pt-BR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500" dirty="0"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b="0" i="0" dirty="0">
                <a:effectLst/>
                <a:latin typeface="Georgia" panose="02040502050405020303" pitchFamily="18" charset="0"/>
              </a:rPr>
              <a:t> 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Artigo 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  <a:hlinkClick r:id="rId5" tooltip="Artigo 643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643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  <a:hlinkClick r:id="rId6" tooltip="Parágrafo 3 Artigo 643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3º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  <a:hlinkClick r:id="rId7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Artigo 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  <a:hlinkClick r:id="rId8" tooltip="Artigo 652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652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  <a:hlinkClick r:id="rId9" tooltip="Inciso V do Artigo 652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  <a:hlinkClick r:id="rId7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pt-BR" sz="2800" b="0" i="0" dirty="0">
                <a:effectLst/>
                <a:latin typeface="Georgia" panose="02040502050405020303" pitchFamily="18" charset="0"/>
              </a:rPr>
              <a:t>Desta forma, as entidades envolvidas nesta espécie empregatícia são:</a:t>
            </a:r>
          </a:p>
          <a:p>
            <a:pPr algn="l"/>
            <a:endParaRPr lang="pt-BR" sz="2800" b="1" i="0" dirty="0">
              <a:effectLst/>
              <a:latin typeface="Georgia" panose="02040502050405020303" pitchFamily="18" charset="0"/>
            </a:endParaRPr>
          </a:p>
          <a:p>
            <a:pPr algn="l"/>
            <a:r>
              <a:rPr lang="pt-BR" sz="2800" b="1" i="0" dirty="0">
                <a:effectLst/>
                <a:latin typeface="Georgia" panose="02040502050405020303" pitchFamily="18" charset="0"/>
              </a:rPr>
              <a:t>a) Órgão Gestor de Mão Obra – OGMO:</a:t>
            </a:r>
            <a:endParaRPr lang="pt-BR" sz="2800" b="0" i="0" dirty="0">
              <a:effectLst/>
              <a:latin typeface="Georgia" panose="02040502050405020303" pitchFamily="18" charset="0"/>
            </a:endParaRPr>
          </a:p>
          <a:p>
            <a:pPr algn="l"/>
            <a:r>
              <a:rPr lang="pt-BR" sz="2800" b="0" i="0" dirty="0">
                <a:effectLst/>
                <a:latin typeface="Georgia" panose="02040502050405020303" pitchFamily="18" charset="0"/>
              </a:rPr>
              <a:t>Órgão responsável pelo gerenciamento, mão-de-obra, cadastramento, escalação, treinamento e habilitação do trabalhador avulso.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886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771800" y="9087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33265" y="1360286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 acordo com o Autor Amauri Mascaro do Nascimento podemos definir o Direito do Trabalho como: </a:t>
            </a:r>
          </a:p>
          <a:p>
            <a:pPr algn="just"/>
            <a:endParaRPr lang="pt-BR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i="1" dirty="0">
                <a:latin typeface="Arial" panose="020B0604020202020204" pitchFamily="34" charset="0"/>
                <a:cs typeface="Arial" panose="020B0604020202020204" pitchFamily="34" charset="0"/>
              </a:rPr>
              <a:t>“O conjunto de princípios, regras e instituições atinentes à relação de trabalho subordinado  e situações análogas, visando assegurar melhores condições de trabalho e sociais ao trabalhador, de acordo com as medidas de proteção que lhe são destinadas</a:t>
            </a:r>
            <a:r>
              <a:rPr lang="pt-BR" sz="2400" i="1" dirty="0">
                <a:latin typeface="Trebuchet MS" pitchFamily="34" charset="0"/>
              </a:rPr>
              <a:t>.”</a:t>
            </a:r>
            <a:r>
              <a:rPr lang="pt-BR" sz="2400" dirty="0">
                <a:latin typeface="Trebuchet MS" pitchFamily="34" charset="0"/>
              </a:rPr>
              <a:t> </a:t>
            </a:r>
            <a:r>
              <a:rPr lang="pt-BR" dirty="0">
                <a:latin typeface="Trebuchet MS" pitchFamily="34" charset="0"/>
              </a:rPr>
              <a:t>                                                     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691680" y="204157"/>
            <a:ext cx="5420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DIREITO DO TRABALHO</a:t>
            </a:r>
          </a:p>
        </p:txBody>
      </p:sp>
    </p:spTree>
    <p:extLst>
      <p:ext uri="{BB962C8B-B14F-4D97-AF65-F5344CB8AC3E}">
        <p14:creationId xmlns:p14="http://schemas.microsoft.com/office/powerpoint/2010/main" val="14301872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9FE1758-C367-4B9D-86F6-D75BDFB16F80}"/>
              </a:ext>
            </a:extLst>
          </p:cNvPr>
          <p:cNvSpPr txBox="1"/>
          <p:nvPr/>
        </p:nvSpPr>
        <p:spPr>
          <a:xfrm>
            <a:off x="539552" y="908720"/>
            <a:ext cx="763284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Operador Portuário: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uma Pessoa Jurídica pré-qualificada para a movimentação e armazenagem de mercadorias destinadas ou provenientes de transporte aquaviário, realizada no Porto Organizado.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Além disso, representa o Armador – denomina-se aquele que física ou juridicamente, com recursos próprios, equipa, mantém, realiza e explora comercialmente as embarcações mercantis.</a:t>
            </a:r>
          </a:p>
        </p:txBody>
      </p:sp>
    </p:spTree>
    <p:extLst>
      <p:ext uri="{BB962C8B-B14F-4D97-AF65-F5344CB8AC3E}">
        <p14:creationId xmlns:p14="http://schemas.microsoft.com/office/powerpoint/2010/main" val="11153401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833ED09-6AE7-42D3-9695-D4540960EF8F}"/>
              </a:ext>
            </a:extLst>
          </p:cNvPr>
          <p:cNvSpPr txBox="1"/>
          <p:nvPr/>
        </p:nvSpPr>
        <p:spPr>
          <a:xfrm>
            <a:off x="575556" y="1484784"/>
            <a:ext cx="799288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 Trabalhador Portuário Avulso: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Realiza o trabalho de capatazia, estiva, conferência e conserto de carga, bloco e vigilância de embarcações, não existindo vínculo permanente entre o trabalhador avulso, o tomador, o armador ou o operador portuário.</a:t>
            </a:r>
          </a:p>
        </p:txBody>
      </p:sp>
    </p:spTree>
    <p:extLst>
      <p:ext uri="{BB962C8B-B14F-4D97-AF65-F5344CB8AC3E}">
        <p14:creationId xmlns:p14="http://schemas.microsoft.com/office/powerpoint/2010/main" val="21019409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C0EF0E6-40FB-4904-91D1-1A99CE0F092C}"/>
              </a:ext>
            </a:extLst>
          </p:cNvPr>
          <p:cNvSpPr txBox="1"/>
          <p:nvPr/>
        </p:nvSpPr>
        <p:spPr>
          <a:xfrm>
            <a:off x="467544" y="620688"/>
            <a:ext cx="806489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 – TRABALHADOR TEMPORÁRIO: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Considera-se trabalho temporário o serviço prestado por Pessoa Física a uma determinada empresa, para atender à necessidade transitória de substituição de pessoal, regular e permanente, ou motivado pelo acréscimo extraordinário de serviços.</a:t>
            </a:r>
          </a:p>
          <a:p>
            <a:pPr algn="just"/>
            <a:r>
              <a:rPr lang="pt-BR" sz="2800" b="0" i="0" dirty="0">
                <a:effectLst/>
                <a:latin typeface="Georgia" panose="02040502050405020303" pitchFamily="18" charset="0"/>
              </a:rPr>
              <a:t>Ademais, o trabalho temporário é regido pela Lei nº </a:t>
            </a:r>
            <a:r>
              <a:rPr lang="pt-BR" sz="2800" b="0" i="0" u="none" strike="noStrike" dirty="0">
                <a:solidFill>
                  <a:srgbClr val="0091EA"/>
                </a:solidFill>
                <a:effectLst/>
                <a:latin typeface="Georgia" panose="02040502050405020303" pitchFamily="18" charset="0"/>
                <a:hlinkClick r:id="rId2" tooltip="Lei no 6.019, de 3 de janeiro de 1974."/>
              </a:rPr>
              <a:t>6.019</a:t>
            </a:r>
            <a:r>
              <a:rPr lang="pt-BR" sz="2800" b="0" i="0" dirty="0">
                <a:effectLst/>
                <a:latin typeface="Georgia" panose="02040502050405020303" pitchFamily="18" charset="0"/>
              </a:rPr>
              <a:t>/74.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1061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79D619-FA28-47CF-ADFB-32ABACEDA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32856"/>
            <a:ext cx="8229600" cy="1143000"/>
          </a:xfrm>
        </p:spPr>
        <p:txBody>
          <a:bodyPr/>
          <a:lstStyle/>
          <a:p>
            <a:pPr algn="ctr"/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AULA DO DIA 04/04/2022</a:t>
            </a:r>
          </a:p>
        </p:txBody>
      </p:sp>
    </p:spTree>
    <p:extLst>
      <p:ext uri="{BB962C8B-B14F-4D97-AF65-F5344CB8AC3E}">
        <p14:creationId xmlns:p14="http://schemas.microsoft.com/office/powerpoint/2010/main" val="9365487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771800" y="257876"/>
            <a:ext cx="3056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B) </a:t>
            </a:r>
            <a:r>
              <a:rPr lang="pt-B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EMPREGADOR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51520" y="906258"/>
            <a:ext cx="86409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effectLst/>
                <a:latin typeface="Trebuchet MS" pitchFamily="34" charset="0"/>
              </a:rPr>
              <a:t>Art. 2º CLT</a:t>
            </a:r>
          </a:p>
          <a:p>
            <a:pPr algn="just"/>
            <a:endParaRPr lang="pt-BR" sz="2800" dirty="0">
              <a:latin typeface="Trebuchet MS" pitchFamily="34" charset="0"/>
            </a:endParaRPr>
          </a:p>
          <a:p>
            <a:pPr algn="just"/>
            <a:r>
              <a:rPr lang="pt-BR" sz="2800" dirty="0">
                <a:effectLst/>
                <a:latin typeface="Trebuchet MS" pitchFamily="34" charset="0"/>
              </a:rPr>
              <a:t>Considera-se </a:t>
            </a:r>
            <a:r>
              <a:rPr lang="pt-BR" sz="2800" dirty="0">
                <a:latin typeface="Trebuchet MS" pitchFamily="34" charset="0"/>
                <a:hlinkClick r:id="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empregador</a:t>
            </a:r>
            <a:r>
              <a:rPr lang="pt-BR" sz="2800" dirty="0">
                <a:effectLst/>
                <a:latin typeface="Trebuchet MS" pitchFamily="34" charset="0"/>
              </a:rPr>
              <a:t> a </a:t>
            </a:r>
            <a:r>
              <a:rPr lang="pt-BR" sz="2800" dirty="0">
                <a:latin typeface="Trebuchet MS" pitchFamily="34" charset="0"/>
                <a:hlinkClick r:id="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empresa</a:t>
            </a:r>
            <a:r>
              <a:rPr lang="pt-BR" sz="2800" dirty="0">
                <a:effectLst/>
                <a:latin typeface="Trebuchet MS" pitchFamily="34" charset="0"/>
              </a:rPr>
              <a:t>, individual ou coletiva, que, assumindo os riscos da atividade econômica, admite, assalaria e dirige a prestação pessoal de </a:t>
            </a:r>
            <a:r>
              <a:rPr lang="pt-BR" sz="2800" dirty="0">
                <a:latin typeface="Trebuchet MS" pitchFamily="34" charset="0"/>
                <a:hlinkClick r:id="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serviço</a:t>
            </a:r>
            <a:r>
              <a:rPr lang="pt-BR" sz="2800" dirty="0">
                <a:effectLst/>
                <a:latin typeface="Trebuchet MS" pitchFamily="34" charset="0"/>
              </a:rPr>
              <a:t>.</a:t>
            </a:r>
          </a:p>
          <a:p>
            <a:pPr algn="just"/>
            <a:endParaRPr lang="pt-BR" sz="2800" dirty="0">
              <a:latin typeface="Trebuchet MS" pitchFamily="34" charset="0"/>
            </a:endParaRPr>
          </a:p>
          <a:p>
            <a:pPr algn="just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§ 1º </a:t>
            </a:r>
            <a:r>
              <a:rPr lang="pt-BR" sz="2800" dirty="0">
                <a:effectLst/>
                <a:latin typeface="Trebuchet MS" pitchFamily="34" charset="0"/>
              </a:rPr>
              <a:t>– Equiparam-se ao empregador, para os efeitos </a:t>
            </a:r>
            <a:r>
              <a:rPr lang="pt-BR" sz="2800" dirty="0">
                <a:latin typeface="Trebuchet MS" pitchFamily="34" charset="0"/>
                <a:hlinkClick r:id="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exclusivos</a:t>
            </a:r>
            <a:r>
              <a:rPr lang="pt-BR" sz="2800" dirty="0">
                <a:effectLst/>
                <a:latin typeface="Trebuchet MS" pitchFamily="34" charset="0"/>
              </a:rPr>
              <a:t> da relação de emprego, os profissionais liberais, as instituições de beneficência, as associações recreativas ou outras instituições sem fins lucrativos, que admitirem trabalhadores como empregados</a:t>
            </a:r>
            <a:r>
              <a:rPr lang="pt-BR" sz="280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43085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467544" y="2204864"/>
            <a:ext cx="850164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dirty="0">
              <a:latin typeface="Trebuchet MS" pitchFamily="34" charset="0"/>
            </a:endParaRPr>
          </a:p>
          <a:p>
            <a:pPr marL="342900" indent="-342900">
              <a:buAutoNum type="arabicPeriod"/>
            </a:pPr>
            <a:endParaRPr lang="pt-BR" sz="2800" dirty="0">
              <a:latin typeface="Trebuchet MS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6F38AD5-1FE1-4008-8972-6DB7882CEA39}"/>
              </a:ext>
            </a:extLst>
          </p:cNvPr>
          <p:cNvSpPr txBox="1"/>
          <p:nvPr/>
        </p:nvSpPr>
        <p:spPr>
          <a:xfrm>
            <a:off x="251520" y="404664"/>
            <a:ext cx="8717667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Definição da CLT</a:t>
            </a:r>
            <a:br>
              <a:rPr lang="pt-BR" sz="2800" b="1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</a:br>
            <a:endParaRPr lang="pt-BR" sz="2800" b="1" i="0" dirty="0">
              <a:solidFill>
                <a:srgbClr val="000000"/>
              </a:solidFill>
              <a:effectLst/>
              <a:latin typeface="Lato" panose="020F0502020204030203" pitchFamily="34" charset="0"/>
            </a:endParaRPr>
          </a:p>
          <a:p>
            <a:r>
              <a:rPr lang="pt-BR" sz="2800" b="1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A EMPRESA</a:t>
            </a: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primeira observação cabível é que há divergências doutrinárias sobre o critério que a CLT adotou ao dispor que empregador é a empresa.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discussão surgiu porque há controvérsia sobre a natureza jurídica da empresa que, para alguns, é sujeito de direito, para outros, objeto, isto é, conjunto de bens, portanto, algo não equiparável a sujeito de direito.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7971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B58FD74-B0CC-4159-9111-A9B5397A9EE1}"/>
              </a:ext>
            </a:extLst>
          </p:cNvPr>
          <p:cNvSpPr txBox="1"/>
          <p:nvPr/>
        </p:nvSpPr>
        <p:spPr>
          <a:xfrm>
            <a:off x="179512" y="188640"/>
            <a:ext cx="878497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EQUIPARAÇÕES</a:t>
            </a: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Empregador é todo ente, dotado ou não de personalidade jurídica, como também o será tanto a pessoa física como a pessoa jurídica.</a:t>
            </a: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CLT não é taxativa ao indicar os tipos de empregadores.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Além da empresa, equipara a ela, para fins da relação de emprego, os profissionais liberais, as instituições de beneficência (art. 205 da CF/88), as associações recreativas e as instituições sem fins lucrativos.</a:t>
            </a:r>
          </a:p>
        </p:txBody>
      </p:sp>
    </p:spTree>
    <p:extLst>
      <p:ext uri="{BB962C8B-B14F-4D97-AF65-F5344CB8AC3E}">
        <p14:creationId xmlns:p14="http://schemas.microsoft.com/office/powerpoint/2010/main" val="38777068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1F1DA27-A2C9-439C-88D1-9C46B262B0A7}"/>
              </a:ext>
            </a:extLst>
          </p:cNvPr>
          <p:cNvSpPr txBox="1"/>
          <p:nvPr/>
        </p:nvSpPr>
        <p:spPr>
          <a:xfrm>
            <a:off x="467544" y="1052736"/>
            <a:ext cx="835292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Todavia, há outras figuras que são acrescentadas pela doutrina e jurisprudência: </a:t>
            </a:r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condomínio, a massa falida, o espólio, a União, os estados- membros, os municípios, as autarquias, as fundações etc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também empregador a pessoa </a:t>
            </a:r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física ou jurídica que explora atividades agrícolas, pastoris ou de indústria rural (Lei n. 5.889, de 1973). </a:t>
            </a:r>
          </a:p>
        </p:txBody>
      </p:sp>
    </p:spTree>
    <p:extLst>
      <p:ext uri="{BB962C8B-B14F-4D97-AF65-F5344CB8AC3E}">
        <p14:creationId xmlns:p14="http://schemas.microsoft.com/office/powerpoint/2010/main" val="6165412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48205AE-413B-4CD6-B741-E95DBE6F97A2}"/>
              </a:ext>
            </a:extLst>
          </p:cNvPr>
          <p:cNvSpPr txBox="1"/>
          <p:nvPr/>
        </p:nvSpPr>
        <p:spPr>
          <a:xfrm>
            <a:off x="467544" y="1556792"/>
            <a:ext cx="849694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Também o é, embora com obrigações trabalhistas limitadas por outro instrumento, o empregador doméstico (Lei complementar n. 150, de 2015).</a:t>
            </a:r>
          </a:p>
          <a:p>
            <a:pPr algn="just"/>
            <a:endParaRPr lang="pt-BR" sz="28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Concluindo, empregador é o ente, dotado ou não de personalidade jurídica, com ou sem fim lucrativo, que contratar empregado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66985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D2E639-26FB-47B5-86D7-AB5A6265B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CONTRATOS DE TRABALHO E CONTRATOS AFINS</a:t>
            </a:r>
          </a:p>
        </p:txBody>
      </p:sp>
    </p:spTree>
    <p:extLst>
      <p:ext uri="{BB962C8B-B14F-4D97-AF65-F5344CB8AC3E}">
        <p14:creationId xmlns:p14="http://schemas.microsoft.com/office/powerpoint/2010/main" val="150879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AA11CAD-66B0-4DB7-9A45-60A8CBB35723}"/>
              </a:ext>
            </a:extLst>
          </p:cNvPr>
          <p:cNvSpPr txBox="1"/>
          <p:nvPr/>
        </p:nvSpPr>
        <p:spPr>
          <a:xfrm>
            <a:off x="971600" y="548680"/>
            <a:ext cx="777686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DO DIREITO DO TRABALHO</a:t>
            </a:r>
          </a:p>
          <a:p>
            <a:pPr algn="just"/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Direito do Trabalho tem por objetivo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assegurar melhores condições de trabalho, bem como condições sociais ao trabalhador, garantindo que o mesmo possa prestar seus serviços num ambiente salubre, podendo, por meio de seu salário, ter uma vida digna para que possa desempenhar o seu papel na sociedade</a:t>
            </a:r>
            <a:r>
              <a:rPr lang="pt-BR" sz="28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101552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005E7254-9626-4915-95C6-5BED28A9BAF0}"/>
              </a:ext>
            </a:extLst>
          </p:cNvPr>
          <p:cNvSpPr txBox="1"/>
          <p:nvPr/>
        </p:nvSpPr>
        <p:spPr>
          <a:xfrm>
            <a:off x="107504" y="764704"/>
            <a:ext cx="903649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CONTRATO INDIVIDUAL DE TRABALHO  </a:t>
            </a: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É o acordo referente à relação de emprego entre EMPREGADOR e EMPREGADO.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NATUREZA JURÍDICA 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As autoridades administrativas e a Justiça do Trabalho, na falta de disposições legais ou contratuais, decidirão, conforme o caso, pela jurisprudência, por analogia, por equidade e outros princípios e normas gerais de direito, principalmente do direito do trabalho, e, ainda, de acordo com os usos e costumes, o direito comparado.</a:t>
            </a:r>
          </a:p>
        </p:txBody>
      </p:sp>
    </p:spTree>
    <p:extLst>
      <p:ext uri="{BB962C8B-B14F-4D97-AF65-F5344CB8AC3E}">
        <p14:creationId xmlns:p14="http://schemas.microsoft.com/office/powerpoint/2010/main" val="31770575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9854B4-75F0-4755-966D-34E6BABC59A1}"/>
              </a:ext>
            </a:extLst>
          </p:cNvPr>
          <p:cNvSpPr txBox="1"/>
          <p:nvPr/>
        </p:nvSpPr>
        <p:spPr>
          <a:xfrm>
            <a:off x="539552" y="1196752"/>
            <a:ext cx="82809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direito comum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será fonte subsidiária do direito do trabalho, naquilo em que não for incompatível com os princípios fundamentais deste.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Serão nulos de pleno direito os atos praticados com o objetivo de desvirtuar, impedir ou fraudar a aplicação dos preceitos contidos na CLT;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8801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7127969-5568-44DA-B3F1-3A6A10022FB2}"/>
              </a:ext>
            </a:extLst>
          </p:cNvPr>
          <p:cNvSpPr txBox="1"/>
          <p:nvPr/>
        </p:nvSpPr>
        <p:spPr>
          <a:xfrm>
            <a:off x="539552" y="620688"/>
            <a:ext cx="799288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O direito de ação quanto a créditos resultantes das relações de trabalho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PRESCREVE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I - em 5 anos para o trabalhador urbano,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ATÉ O LIMITE de 2 anos após a extinção do contrato;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II - em 2 anos, após a extinção do contrato de trabalho, para o trabalhador rural. </a:t>
            </a:r>
          </a:p>
        </p:txBody>
      </p:sp>
    </p:spTree>
    <p:extLst>
      <p:ext uri="{BB962C8B-B14F-4D97-AF65-F5344CB8AC3E}">
        <p14:creationId xmlns:p14="http://schemas.microsoft.com/office/powerpoint/2010/main" val="195511846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2B4D2B7-37D6-499D-9969-F254F6ED90D3}"/>
              </a:ext>
            </a:extLst>
          </p:cNvPr>
          <p:cNvSpPr txBox="1"/>
          <p:nvPr/>
        </p:nvSpPr>
        <p:spPr>
          <a:xfrm>
            <a:off x="467544" y="908720"/>
            <a:ext cx="806489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Conteúdo do Contrato de Trabalho: </a:t>
            </a: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As cláusulas contratuais são de livre estipulação entre as partes, desde que não contravenham àquilo que está na Lei e nos instrumentos normativos.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FORMALIDADES DO CONTRATO </a:t>
            </a: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Pressupostos para validade da contratação: Um contrato de trabalho só é válido se obedecer a</a:t>
            </a:r>
            <a:r>
              <a:rPr lang="pt-BR" sz="2800" dirty="0"/>
              <a:t>os seguintes pressupostos: 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0732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8594310-DB28-4277-8576-3196959058FC}"/>
              </a:ext>
            </a:extLst>
          </p:cNvPr>
          <p:cNvSpPr txBox="1"/>
          <p:nvPr/>
        </p:nvSpPr>
        <p:spPr>
          <a:xfrm>
            <a:off x="359532" y="188640"/>
            <a:ext cx="8424936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Capacidade do Empregado (agente) </a:t>
            </a: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Objeto Lícito</a:t>
            </a: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F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Formalidade exigida por Lei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CAPACIDADE: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mesmo ausente a capacidade do empregado, os salários serão devidos. </a:t>
            </a:r>
          </a:p>
          <a:p>
            <a:endParaRPr lang="pt-BR" dirty="0"/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proibição de trabalho para crianças MENORES DE 14 ANOS;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de 14 a 16 anos - APRENDIZ;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proibição de trabalho noturno, perigoso ou insalubre p/ MENORES DE 18 ANOS;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914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25ECC02-EA0F-4042-9D11-8CBFE8DF2EE6}"/>
              </a:ext>
            </a:extLst>
          </p:cNvPr>
          <p:cNvSpPr txBox="1"/>
          <p:nvPr/>
        </p:nvSpPr>
        <p:spPr>
          <a:xfrm>
            <a:off x="539552" y="404664"/>
            <a:ext cx="799288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• trabalho noturno: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adicional noturno = + 20 % urbanos, 25% rural (artigo 7°, inciso IX. artigo 73 CLT)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trabalho perigoso: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adicional periculosidade = + 30 % s/ sal. 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art. 193 da CLT;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trabalho insalubre: (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artigo 189 da CLT) adicional insalubridade 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máxima = + 40 %; média 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Art. 192 –CLT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= + 20 %; mínima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= + 10 % s/ Salário Mínimo </a:t>
            </a:r>
          </a:p>
        </p:txBody>
      </p:sp>
    </p:spTree>
    <p:extLst>
      <p:ext uri="{BB962C8B-B14F-4D97-AF65-F5344CB8AC3E}">
        <p14:creationId xmlns:p14="http://schemas.microsoft.com/office/powerpoint/2010/main" val="11238046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48D86C8-495F-416A-A709-D7ABF2A2EB48}"/>
              </a:ext>
            </a:extLst>
          </p:cNvPr>
          <p:cNvSpPr txBox="1"/>
          <p:nvPr/>
        </p:nvSpPr>
        <p:spPr>
          <a:xfrm>
            <a:off x="359532" y="908720"/>
            <a:ext cx="842493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191 - A </a:t>
            </a:r>
            <a:r>
              <a:rPr lang="pt-BR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eliminação ou a neutralização da insalubridade ocorrerá</a:t>
            </a:r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pt-BR" sz="2800" b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- com a adoção de medidas que conservem o ambiente de trabalho dentro dos limites de tolerância;</a:t>
            </a:r>
          </a:p>
          <a:p>
            <a:pPr algn="just"/>
            <a:endParaRPr lang="pt-BR" sz="2800" b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 - com a </a:t>
            </a:r>
            <a:r>
              <a:rPr lang="pt-BR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utilização de equipamentos de proteção individual ao trabalhador</a:t>
            </a:r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que diminuam a intensidade do agente agressivo a limites de tolerância.</a:t>
            </a:r>
          </a:p>
        </p:txBody>
      </p:sp>
    </p:spTree>
    <p:extLst>
      <p:ext uri="{BB962C8B-B14F-4D97-AF65-F5344CB8AC3E}">
        <p14:creationId xmlns:p14="http://schemas.microsoft.com/office/powerpoint/2010/main" val="201038445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8EACB95-B576-4850-BDC2-72A7ED8C1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404664"/>
            <a:ext cx="8352928" cy="521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 relação a eliminação ou neutralização da insalubridade, o Tribunal Superior do Trabalho tem entendimento no mesmo sentido, como se percebe pela interpretação da súmula nº 80 desta Corte, veja-se: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INSALUBRIDADE (mantida) - Res. 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Resolução nº 121 de 200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121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/2003, DJ 19, 20 e 21.11.2003 A eliminação da insalubridade mediante fornecimento de aparelhos protetores aprovados pelo órgão competente do Poder Executivo </a:t>
            </a:r>
            <a:r>
              <a:rPr kumimoji="0" lang="pt-BR" altLang="pt-BR" sz="2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exclui a percepção do respectivo adicional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230708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7A980E4-3592-440A-A4F5-C4EFE78A35C7}"/>
              </a:ext>
            </a:extLst>
          </p:cNvPr>
          <p:cNvSpPr txBox="1"/>
          <p:nvPr/>
        </p:nvSpPr>
        <p:spPr>
          <a:xfrm>
            <a:off x="539552" y="764704"/>
            <a:ext cx="820891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INSALUBRIDADE. ADICIONAL. FORNECIMENTO DO APARELHO DE PROTEÇÃO. EFEITO (mantida) - Res. </a:t>
            </a:r>
            <a:r>
              <a:rPr lang="pt-BR" sz="2800" b="1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Resolução nº 121 de 200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121</a:t>
            </a:r>
            <a:r>
              <a:rPr lang="pt-BR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/2003, DJ 19, 20 e 21.11.2003</a:t>
            </a:r>
          </a:p>
          <a:p>
            <a:pPr algn="just"/>
            <a:endParaRPr lang="pt-BR" sz="2800" b="1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simples fornecimento do aparelho de proteção pelo empregador não o exime do pagamento do adicional de insalubridade</a:t>
            </a:r>
            <a:r>
              <a:rPr lang="pt-BR" sz="28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Cabe-lhe tomar as medidas que conduzam à diminuição ou eliminação da nocividade, entre as quais as relativas ao uso efetivo do equipamento pelo empregado</a:t>
            </a:r>
            <a:r>
              <a:rPr lang="pt-BR" b="0" i="1" dirty="0">
                <a:effectLst/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7935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7AD24F5-F740-42BD-83E2-12637B474D54}"/>
              </a:ext>
            </a:extLst>
          </p:cNvPr>
          <p:cNvSpPr txBox="1"/>
          <p:nvPr/>
        </p:nvSpPr>
        <p:spPr>
          <a:xfrm>
            <a:off x="395536" y="980728"/>
            <a:ext cx="799288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OBJETO LÍCITO: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Se o objeto do emprego (ex. Jogo do Bicho) for ILÍCITO, o contrato será NULO. 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Entretanto, os salários serão devidos.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No caso de atividade proibida (Ex. Policial Militar trabalhando como Segurança Particular)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contrato de trabalho será válido mas o PM poderá sofrer penalidade disciplinar. </a:t>
            </a:r>
          </a:p>
        </p:txBody>
      </p:sp>
    </p:spTree>
    <p:extLst>
      <p:ext uri="{BB962C8B-B14F-4D97-AF65-F5344CB8AC3E}">
        <p14:creationId xmlns:p14="http://schemas.microsoft.com/office/powerpoint/2010/main" val="720547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7504" y="-19406"/>
            <a:ext cx="885698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                                                                                                    </a:t>
            </a:r>
          </a:p>
          <a:p>
            <a:endParaRPr lang="pt-BR" dirty="0"/>
          </a:p>
          <a:p>
            <a:pPr algn="ctr"/>
            <a:r>
              <a:rPr lang="pt-B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FUNÇÃO DO DIREITO DO TRABALHO</a:t>
            </a:r>
          </a:p>
          <a:p>
            <a:pPr algn="just"/>
            <a:endParaRPr lang="pt-BR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Cumpre uma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função tutelar do trabalhador, melhorar as condições do trabalho do mesmo, protegendo-o, limitando-o diante do poder econômico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, para que  não seja por este absorvido. </a:t>
            </a:r>
            <a:endParaRPr lang="pt-BR" sz="2800" dirty="0"/>
          </a:p>
          <a:p>
            <a:pPr algn="just"/>
            <a:endParaRPr lang="pt-BR" sz="2800" b="1" i="1" dirty="0"/>
          </a:p>
          <a:p>
            <a:pPr algn="just"/>
            <a:r>
              <a:rPr lang="pt-BR" sz="2800" b="1" i="1" dirty="0"/>
              <a:t>Exemplos:</a:t>
            </a:r>
            <a:r>
              <a:rPr lang="pt-BR" sz="2800" dirty="0"/>
              <a:t> </a:t>
            </a:r>
            <a:r>
              <a:rPr lang="pt-B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 de trabalho determinada, assegurando férias ao trabalhador depois de um certo tempo, determinando intervalos nas jornadas de trabalho, estabelecendo o menor salário que o empregado pode receber, entre tantos outros.</a:t>
            </a:r>
          </a:p>
        </p:txBody>
      </p:sp>
    </p:spTree>
    <p:extLst>
      <p:ext uri="{BB962C8B-B14F-4D97-AF65-F5344CB8AC3E}">
        <p14:creationId xmlns:p14="http://schemas.microsoft.com/office/powerpoint/2010/main" val="63019203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E894395-D72A-409E-AB25-F1DB365CEE90}"/>
              </a:ext>
            </a:extLst>
          </p:cNvPr>
          <p:cNvSpPr txBox="1"/>
          <p:nvPr/>
        </p:nvSpPr>
        <p:spPr>
          <a:xfrm>
            <a:off x="755576" y="980728"/>
            <a:ext cx="763284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FORMALIDADE: </a:t>
            </a: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Ex.: Contratação de servidor público sem a prévia aprovação em Concurso Público.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Contrato será NULO, conferindo ao trabalhador somente os salários proporcionais pelo tempo de serviço prestado, de acordo com o salário-mínimo. </a:t>
            </a:r>
          </a:p>
        </p:txBody>
      </p:sp>
    </p:spTree>
    <p:extLst>
      <p:ext uri="{BB962C8B-B14F-4D97-AF65-F5344CB8AC3E}">
        <p14:creationId xmlns:p14="http://schemas.microsoft.com/office/powerpoint/2010/main" val="18311841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F019298-15CB-42AA-901E-3E2D8375707F}"/>
              </a:ext>
            </a:extLst>
          </p:cNvPr>
          <p:cNvSpPr txBox="1"/>
          <p:nvPr/>
        </p:nvSpPr>
        <p:spPr>
          <a:xfrm>
            <a:off x="395536" y="404664"/>
            <a:ext cx="8208911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CLASSIFICAÇÃO DO CONTRATO DE TRABALHO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Quanto à Forma: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Expresso ou Tácito </a:t>
            </a:r>
            <a:r>
              <a:rPr lang="pt-BR" sz="2800" b="1" i="0" dirty="0">
                <a:solidFill>
                  <a:srgbClr val="2C3E50"/>
                </a:solidFill>
                <a:effectLst/>
                <a:latin typeface="Rubik"/>
              </a:rPr>
              <a:t> </a:t>
            </a:r>
            <a:r>
              <a:rPr lang="pt-BR" sz="2800" b="1" i="0" u="none" strike="noStrike" dirty="0">
                <a:effectLst/>
                <a:latin typeface="Rubi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442</a:t>
            </a:r>
            <a:r>
              <a:rPr lang="pt-BR" sz="2800" b="1" i="0" dirty="0">
                <a:effectLst/>
                <a:latin typeface="Rubik"/>
              </a:rPr>
              <a:t> da CLT</a:t>
            </a:r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t-BR" sz="2800" b="1" i="1" dirty="0">
                <a:solidFill>
                  <a:srgbClr val="2C3E50"/>
                </a:solidFill>
                <a:effectLst/>
                <a:latin typeface="Rubik"/>
              </a:rPr>
              <a:t>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Art. 7º CF,</a:t>
            </a:r>
            <a:r>
              <a:rPr lang="pt-BR" sz="2800" b="1" dirty="0">
                <a:solidFill>
                  <a:srgbClr val="3A3A3A"/>
                </a:solidFill>
                <a:latin typeface="Rubik"/>
              </a:rPr>
              <a:t>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468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 da CLT</a:t>
            </a: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Expresso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- Contrato escrito ou verbal; é realizado quando existe a vontade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EXPRESSA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de contratação; é necessária a anotação na CTPS para que não exista a multa;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Tácito -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é quando não existe a vontade manifesta de contratar alguém, mas o empregado vai ficando, vai ficando, até que se configure uma relação de trabalho. </a:t>
            </a:r>
          </a:p>
        </p:txBody>
      </p:sp>
    </p:spTree>
    <p:extLst>
      <p:ext uri="{BB962C8B-B14F-4D97-AF65-F5344CB8AC3E}">
        <p14:creationId xmlns:p14="http://schemas.microsoft.com/office/powerpoint/2010/main" val="55416961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B691C3-58DC-4543-98CE-AC19729D0A0B}"/>
              </a:ext>
            </a:extLst>
          </p:cNvPr>
          <p:cNvSpPr txBox="1"/>
          <p:nvPr/>
        </p:nvSpPr>
        <p:spPr>
          <a:xfrm>
            <a:off x="683568" y="1484784"/>
            <a:ext cx="799288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DURAÇÃO DO CONTRATO DE TRABALHO 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Em regra, os contratos de Trabalho são realizados por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prazo indeterminado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Quanto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ao Prazo de Duração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Indeterminado ou Determinado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Indeterminado - é a Regra; </a:t>
            </a:r>
          </a:p>
        </p:txBody>
      </p:sp>
    </p:spTree>
    <p:extLst>
      <p:ext uri="{BB962C8B-B14F-4D97-AF65-F5344CB8AC3E}">
        <p14:creationId xmlns:p14="http://schemas.microsoft.com/office/powerpoint/2010/main" val="60354085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546A07D-59FD-497A-87EC-C66C7F1180D3}"/>
              </a:ext>
            </a:extLst>
          </p:cNvPr>
          <p:cNvSpPr txBox="1"/>
          <p:nvPr/>
        </p:nvSpPr>
        <p:spPr>
          <a:xfrm>
            <a:off x="539552" y="692696"/>
            <a:ext cx="8064895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Determinado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- existem 3 hipóteses. </a:t>
            </a:r>
          </a:p>
          <a:p>
            <a:pPr algn="just"/>
            <a:r>
              <a:rPr lang="pt-BR" sz="2800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(parágrafo único do art. 445).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Para ser válido o contrato, o mesmo precisa ser expresso e por escrito.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prazo de duração do contrato a prazo determinado é de 2 (dois) anos , exceto para o contrato de experiência que é de 90 dias.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serviço cuja natureza ou transitoriedade justifique a predeterminação do prazo</a:t>
            </a:r>
          </a:p>
        </p:txBody>
      </p:sp>
    </p:spTree>
    <p:extLst>
      <p:ext uri="{BB962C8B-B14F-4D97-AF65-F5344CB8AC3E}">
        <p14:creationId xmlns:p14="http://schemas.microsoft.com/office/powerpoint/2010/main" val="374514605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6BA767E-00A4-4370-9B9E-E40F545569E6}"/>
              </a:ext>
            </a:extLst>
          </p:cNvPr>
          <p:cNvSpPr txBox="1"/>
          <p:nvPr/>
        </p:nvSpPr>
        <p:spPr>
          <a:xfrm>
            <a:off x="755576" y="1268760"/>
            <a:ext cx="792088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Ex.: empresa que fabrica produtos sazonais: fogos, ovos de páscoa, natal etc.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Atividades empresariais de caráter transitório. 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Ex.: substituição de empregados em férias;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/>
              <a:t>•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Contrato de experiência. O contrato tem duração é de 90 dias (não 3 meses).</a:t>
            </a:r>
          </a:p>
        </p:txBody>
      </p:sp>
    </p:spTree>
    <p:extLst>
      <p:ext uri="{BB962C8B-B14F-4D97-AF65-F5344CB8AC3E}">
        <p14:creationId xmlns:p14="http://schemas.microsoft.com/office/powerpoint/2010/main" val="6323051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7CB4AA-5AB1-4C1A-B087-F58D779FF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AULA DO DIA 25/04/2022</a:t>
            </a:r>
          </a:p>
        </p:txBody>
      </p:sp>
    </p:spTree>
    <p:extLst>
      <p:ext uri="{BB962C8B-B14F-4D97-AF65-F5344CB8AC3E}">
        <p14:creationId xmlns:p14="http://schemas.microsoft.com/office/powerpoint/2010/main" val="385175405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F1758EF-9362-4813-9306-6B09013396B7}"/>
              </a:ext>
            </a:extLst>
          </p:cNvPr>
          <p:cNvSpPr txBox="1"/>
          <p:nvPr/>
        </p:nvSpPr>
        <p:spPr>
          <a:xfrm>
            <a:off x="215516" y="1228397"/>
            <a:ext cx="871296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ALTERAÇÃO DO CONTRATO DE TRABALHO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Para ser considerada LÍCITA - deve preencher 2 requisitos básicos; </a:t>
            </a:r>
            <a:r>
              <a:rPr lang="pt-BR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 artigo 468 da CLT 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lphaLcParenR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lphaLcParenR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mútuo consentimento - empregado e empregador; </a:t>
            </a:r>
          </a:p>
          <a:p>
            <a:pPr marL="514350" indent="-514350" algn="just">
              <a:buAutoNum type="alphaLcParenR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lphaLcParenR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inexistência de prejuízo ao empregado • Em algumas situações poderão ocorrer pequenas alterações, promovidas pelo empregador, mesmo sem a anuência do empregado ( </a:t>
            </a:r>
            <a:r>
              <a:rPr lang="pt-BR" sz="2800" dirty="0" err="1">
                <a:latin typeface="Arial" panose="020B0604020202020204" pitchFamily="34" charset="0"/>
                <a:cs typeface="Arial" panose="020B0604020202020204" pitchFamily="34" charset="0"/>
              </a:rPr>
              <a:t>juz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cs typeface="Arial" panose="020B0604020202020204" pitchFamily="34" charset="0"/>
              </a:rPr>
              <a:t>variandi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). </a:t>
            </a:r>
          </a:p>
        </p:txBody>
      </p:sp>
    </p:spTree>
    <p:extLst>
      <p:ext uri="{BB962C8B-B14F-4D97-AF65-F5344CB8AC3E}">
        <p14:creationId xmlns:p14="http://schemas.microsoft.com/office/powerpoint/2010/main" val="206630707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02F5E20-50F7-4A8F-AA24-83E9A3025643}"/>
              </a:ext>
            </a:extLst>
          </p:cNvPr>
          <p:cNvSpPr txBox="1"/>
          <p:nvPr/>
        </p:nvSpPr>
        <p:spPr>
          <a:xfrm>
            <a:off x="395536" y="908720"/>
            <a:ext cx="835292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“jus </a:t>
            </a:r>
            <a:r>
              <a:rPr lang="pt-BR" sz="28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variandi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é uma qualidade do empregador, que tem o direito de organizar sua atividade empresarial conforme seus anseios e metas, mas durante o exercício de tal prerrogativa ele pode acabar indo além do que lhe é permitido e findar por desrespeitar o direito do obreiro ou ultrapassar o seu leque de atuação permitido pela ordem jurídica, e é nesse panorama que o operador do direito tem de sopesar o </a:t>
            </a:r>
            <a:r>
              <a:rPr lang="pt-BR" sz="28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jus </a:t>
            </a:r>
            <a:r>
              <a:rPr lang="pt-BR" sz="28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variandi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a fim de manter a dignidade do trabalhador intacta, sem no entanto esvaziar o poder diretivo do empregador.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46000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F01ED06-B8C1-42FC-80EA-162391D4E826}"/>
              </a:ext>
            </a:extLst>
          </p:cNvPr>
          <p:cNvSpPr txBox="1"/>
          <p:nvPr/>
        </p:nvSpPr>
        <p:spPr>
          <a:xfrm>
            <a:off x="611560" y="797510"/>
            <a:ext cx="799288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Ex.: - Transferência do empregado do horário noturno p/ o horário diurno;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Reversão de empregado que ocupa cargo de gerência p/ outro cargo efetivo;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- Transferência – elencados no art. 469, CLT;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Alteração por força externa – redução salarial decorrente de negociação coletiva (art. 7º, VI da CF). </a:t>
            </a:r>
          </a:p>
        </p:txBody>
      </p:sp>
    </p:spTree>
    <p:extLst>
      <p:ext uri="{BB962C8B-B14F-4D97-AF65-F5344CB8AC3E}">
        <p14:creationId xmlns:p14="http://schemas.microsoft.com/office/powerpoint/2010/main" val="373843457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DEE7345-CFB6-4A5B-B1C2-14DF7D3B9E0C}"/>
              </a:ext>
            </a:extLst>
          </p:cNvPr>
          <p:cNvSpPr txBox="1"/>
          <p:nvPr/>
        </p:nvSpPr>
        <p:spPr>
          <a:xfrm>
            <a:off x="2282639" y="273435"/>
            <a:ext cx="45787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SUSPENSÃO DO CONTRATO DE TRABALHO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DE7DFE9-95FE-48F5-89BC-3219634B420A}"/>
              </a:ext>
            </a:extLst>
          </p:cNvPr>
          <p:cNvSpPr txBox="1"/>
          <p:nvPr/>
        </p:nvSpPr>
        <p:spPr>
          <a:xfrm>
            <a:off x="359532" y="1412776"/>
            <a:ext cx="842493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SUSPENSÃO DO CONTRATO DE TRABALHO </a:t>
            </a:r>
          </a:p>
          <a:p>
            <a:pPr algn="just"/>
            <a:r>
              <a:rPr lang="pt-BR" sz="2800" b="0" i="0" dirty="0">
                <a:solidFill>
                  <a:srgbClr val="2C3E50"/>
                </a:solidFill>
                <a:effectLst/>
                <a:latin typeface="Rubik"/>
              </a:rPr>
              <a:t>o </a:t>
            </a:r>
            <a:r>
              <a:rPr lang="pt-BR" sz="2800" b="1" i="0" u="none" strike="noStrike" dirty="0">
                <a:effectLst/>
                <a:latin typeface="Rubi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471 da CLT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É a cessação temporária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do contrato de trabalho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Não há prestação de serviços;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Não há pagamento de salários;</a:t>
            </a:r>
          </a:p>
        </p:txBody>
      </p:sp>
    </p:spTree>
    <p:extLst>
      <p:ext uri="{BB962C8B-B14F-4D97-AF65-F5344CB8AC3E}">
        <p14:creationId xmlns:p14="http://schemas.microsoft.com/office/powerpoint/2010/main" val="470792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620688"/>
            <a:ext cx="820891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/>
          </a:p>
          <a:p>
            <a:pPr algn="ctr"/>
            <a:endParaRPr lang="pt-BR" b="1" dirty="0"/>
          </a:p>
          <a:p>
            <a:pPr algn="ctr"/>
            <a:endParaRPr lang="pt-BR" b="1" dirty="0"/>
          </a:p>
          <a:p>
            <a:pPr algn="ctr"/>
            <a:r>
              <a:rPr lang="pt-BR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NATUREZA JURÍDICA</a:t>
            </a:r>
          </a:p>
          <a:p>
            <a:pPr algn="just"/>
            <a:endParaRPr lang="pt-BR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direito do trabalho é ramo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do direito privado,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porque as relações jurídicas básicas na sua esfera dão-se entre particulares, mais dignamente, no contrato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Individual de Trabalho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entre dois particulares, a empresa e o trabalhador, e nas relações jurídicas coletivas de trabalho, entre sindicatos.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692439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5217D3-386F-4385-A787-7CCBD983422B}"/>
              </a:ext>
            </a:extLst>
          </p:cNvPr>
          <p:cNvSpPr txBox="1"/>
          <p:nvPr/>
        </p:nvSpPr>
        <p:spPr>
          <a:xfrm>
            <a:off x="323528" y="582067"/>
            <a:ext cx="849694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Casos em que o Contrato de Trabalho é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SUSPENSO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licença não remunerada;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auxílio-doença (após os 15 dias de afastamento);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suspensão disciplinar;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aposentadoria provisória;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suspensão para inquérito do estável;</a:t>
            </a:r>
          </a:p>
        </p:txBody>
      </p:sp>
    </p:spTree>
    <p:extLst>
      <p:ext uri="{BB962C8B-B14F-4D97-AF65-F5344CB8AC3E}">
        <p14:creationId xmlns:p14="http://schemas.microsoft.com/office/powerpoint/2010/main" val="216436404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5504A4F-7811-420A-91B4-C8F6EC8EDF99}"/>
              </a:ext>
            </a:extLst>
          </p:cNvPr>
          <p:cNvSpPr txBox="1"/>
          <p:nvPr/>
        </p:nvSpPr>
        <p:spPr>
          <a:xfrm>
            <a:off x="539552" y="980728"/>
            <a:ext cx="842493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exercício de cargo público não obrigatório; 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participação em greves, sem salários;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desempenho de cargo sindical, se houver afastamento;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participação em curso de qualificação profissional; 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ocupante de cargo de diretor de S/A. </a:t>
            </a:r>
          </a:p>
        </p:txBody>
      </p:sp>
    </p:spTree>
    <p:extLst>
      <p:ext uri="{BB962C8B-B14F-4D97-AF65-F5344CB8AC3E}">
        <p14:creationId xmlns:p14="http://schemas.microsoft.com/office/powerpoint/2010/main" val="329952218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39800EA-8161-4798-BA18-8AB6A50AF968}"/>
              </a:ext>
            </a:extLst>
          </p:cNvPr>
          <p:cNvSpPr txBox="1"/>
          <p:nvPr/>
        </p:nvSpPr>
        <p:spPr>
          <a:xfrm>
            <a:off x="467544" y="1628800"/>
            <a:ext cx="849694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INTERRUPÇÃO DO CONTRATO DE TRABALHO </a:t>
            </a:r>
          </a:p>
          <a:p>
            <a:pPr algn="just"/>
            <a:r>
              <a:rPr lang="pt-BR" sz="2800" b="1" i="1" dirty="0">
                <a:effectLst/>
                <a:latin typeface="Merriweather" panose="00000500000000000000" pitchFamily="2" charset="0"/>
              </a:rPr>
              <a:t>Art.476-A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É a cessação temporária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PARCIAL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do contrato de trabalho;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Não há prestação de serviços;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Há pagamento de salários; </a:t>
            </a:r>
          </a:p>
        </p:txBody>
      </p:sp>
    </p:spTree>
    <p:extLst>
      <p:ext uri="{BB962C8B-B14F-4D97-AF65-F5344CB8AC3E}">
        <p14:creationId xmlns:p14="http://schemas.microsoft.com/office/powerpoint/2010/main" val="120894786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25585AA-7022-46F5-9B0C-0C11D636736B}"/>
              </a:ext>
            </a:extLst>
          </p:cNvPr>
          <p:cNvSpPr txBox="1"/>
          <p:nvPr/>
        </p:nvSpPr>
        <p:spPr>
          <a:xfrm>
            <a:off x="683568" y="1412776"/>
            <a:ext cx="806489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Obs.: Casos em que o Contrato de Trabalho é INTERROMPIDO - domingos e feriados, se o empregado trabalhou durante a semana; </a:t>
            </a: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férias; </a:t>
            </a: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hipótese de ausências legais elencadas no artigo 473 da CLT; </a:t>
            </a: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licença paternidade; </a:t>
            </a: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ausências consideradas justificadas pelo empregador; </a:t>
            </a: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- ausência no caso de aborto;</a:t>
            </a:r>
          </a:p>
        </p:txBody>
      </p:sp>
    </p:spTree>
    <p:extLst>
      <p:ext uri="{BB962C8B-B14F-4D97-AF65-F5344CB8AC3E}">
        <p14:creationId xmlns:p14="http://schemas.microsoft.com/office/powerpoint/2010/main" val="141021112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C7B91D7-6A69-46E0-93A2-D3A9B6F70FA7}"/>
              </a:ext>
            </a:extLst>
          </p:cNvPr>
          <p:cNvSpPr txBox="1"/>
          <p:nvPr/>
        </p:nvSpPr>
        <p:spPr>
          <a:xfrm>
            <a:off x="611560" y="1196752"/>
            <a:ext cx="770485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doença e acidente de trabalho nos primeiros 15 dias de afastamento;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aviso prévio indenizado; 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afastamento para inquérito por motivo de segurança nacional;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- ausência por trabalho nas eleições; </a:t>
            </a:r>
          </a:p>
        </p:txBody>
      </p:sp>
    </p:spTree>
    <p:extLst>
      <p:ext uri="{BB962C8B-B14F-4D97-AF65-F5344CB8AC3E}">
        <p14:creationId xmlns:p14="http://schemas.microsoft.com/office/powerpoint/2010/main" val="403662014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E58823A-12FD-433D-9378-A4840B8B7E95}"/>
              </a:ext>
            </a:extLst>
          </p:cNvPr>
          <p:cNvSpPr txBox="1"/>
          <p:nvPr/>
        </p:nvSpPr>
        <p:spPr>
          <a:xfrm>
            <a:off x="755576" y="620688"/>
            <a:ext cx="799288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TÉRMINO DO CONTRATO DE TRABALHO 468, 469 CLT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por decisão do empregador: com justa causa, sem justa causa, aposentadoria;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2. por decisão do empregado: pedido de demissão, rescisão indireta, aposentadoria;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3. por desaparecimento de uma das partes: morte do empregador, extinção da empresa, morte do empregado; </a:t>
            </a:r>
          </a:p>
        </p:txBody>
      </p:sp>
    </p:spTree>
    <p:extLst>
      <p:ext uri="{BB962C8B-B14F-4D97-AF65-F5344CB8AC3E}">
        <p14:creationId xmlns:p14="http://schemas.microsoft.com/office/powerpoint/2010/main" val="188133717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E8FD508-4817-442F-B96F-12B086C2809D}"/>
              </a:ext>
            </a:extLst>
          </p:cNvPr>
          <p:cNvSpPr txBox="1"/>
          <p:nvPr/>
        </p:nvSpPr>
        <p:spPr>
          <a:xfrm>
            <a:off x="539552" y="1340768"/>
            <a:ext cx="82809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4. por culpa recíproca;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5. por advento do termo do contrato: quando o contrato for por tempo determinado;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6. por motivo de força-maior;</a:t>
            </a:r>
          </a:p>
        </p:txBody>
      </p:sp>
    </p:spTree>
    <p:extLst>
      <p:ext uri="{BB962C8B-B14F-4D97-AF65-F5344CB8AC3E}">
        <p14:creationId xmlns:p14="http://schemas.microsoft.com/office/powerpoint/2010/main" val="224599645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75E6544-A025-4F6D-A62D-1402A0B6A45D}"/>
              </a:ext>
            </a:extLst>
          </p:cNvPr>
          <p:cNvSpPr txBox="1"/>
          <p:nvPr/>
        </p:nvSpPr>
        <p:spPr>
          <a:xfrm>
            <a:off x="477852" y="188640"/>
            <a:ext cx="864096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CONTRATOS ESPECIAIS DE TRABALHO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9A18265-84E4-4DBF-9648-7EBDBC3CDA3C}"/>
              </a:ext>
            </a:extLst>
          </p:cNvPr>
          <p:cNvSpPr txBox="1"/>
          <p:nvPr/>
        </p:nvSpPr>
        <p:spPr>
          <a:xfrm>
            <a:off x="251520" y="1543292"/>
            <a:ext cx="864096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TRABALHO RURAL (Lei nº 5.889/73)  </a:t>
            </a: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EMPREGADO RURAL é toda pessoa física que, em propriedade rural ou prédio rústico, presta serviços de natureza não eventual a empregador rural, sob a dependência deste e mediante salário. </a:t>
            </a:r>
          </a:p>
        </p:txBody>
      </p:sp>
    </p:spTree>
    <p:extLst>
      <p:ext uri="{BB962C8B-B14F-4D97-AF65-F5344CB8AC3E}">
        <p14:creationId xmlns:p14="http://schemas.microsoft.com/office/powerpoint/2010/main" val="51533698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F6628A1-6EE2-43E1-A3A6-4255DD69F571}"/>
              </a:ext>
            </a:extLst>
          </p:cNvPr>
          <p:cNvSpPr txBox="1"/>
          <p:nvPr/>
        </p:nvSpPr>
        <p:spPr>
          <a:xfrm>
            <a:off x="611560" y="1988840"/>
            <a:ext cx="813690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EMPREGADOR RURAL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é a pessoa física ou jurídica, proprietário ou não, que explore atividade agro econômica, em caráter permanente ou temporário, diretamente ou através de prepostos e com auxílio de empregados.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4830827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A110558-90E7-45E2-8D65-B2C0D6CE9F2C}"/>
              </a:ext>
            </a:extLst>
          </p:cNvPr>
          <p:cNvSpPr txBox="1"/>
          <p:nvPr/>
        </p:nvSpPr>
        <p:spPr>
          <a:xfrm>
            <a:off x="539552" y="1443841"/>
            <a:ext cx="806489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INTRA-JORNADA: </a:t>
            </a:r>
            <a:r>
              <a:rPr lang="pt-BR" sz="2800" b="1" i="1" dirty="0">
                <a:solidFill>
                  <a:srgbClr val="444444"/>
                </a:solidFill>
                <a:effectLst/>
                <a:latin typeface="Helvetica" panose="020B0604020202020204" pitchFamily="34" charset="0"/>
              </a:rPr>
              <a:t>Art. 611-A. III 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Jornada superior a 4 hs até 6 hs - 15 minutos de descanso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Jornada superior a 8 hs - 1 h (mínimo) a 2 hs (máximo)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Não se computando este intervalo na duração do trabalho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88545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DD659C7-CF21-408F-AE13-C02A924F8D47}"/>
              </a:ext>
            </a:extLst>
          </p:cNvPr>
          <p:cNvSpPr txBox="1"/>
          <p:nvPr/>
        </p:nvSpPr>
        <p:spPr>
          <a:xfrm>
            <a:off x="251520" y="849965"/>
            <a:ext cx="8640960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FONTES DO DIREITO DO TRABALHO</a:t>
            </a:r>
          </a:p>
          <a:p>
            <a:pPr algn="just"/>
            <a:endParaRPr lang="pt-BR" sz="3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“A teoria das fontes do Direito pode ser considerada a base de todos os estudos jurídicos, pois a ela se prende a questão fundamental da própria essência do Direito.”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Paul </a:t>
            </a:r>
            <a:r>
              <a:rPr lang="pt-B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Roubier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Tipos de fontes</a:t>
            </a:r>
          </a:p>
          <a:p>
            <a:pPr marL="342900" lvl="0" indent="-342900" algn="just">
              <a:buAutoNum type="arabicPeriod"/>
            </a:pP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AutoNum type="arabicPeriod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Constituição Federal/88 -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estipula as principais normas – A União possui competência privativa para legislar sobre direito do trabalho;</a:t>
            </a:r>
          </a:p>
        </p:txBody>
      </p:sp>
    </p:spTree>
    <p:extLst>
      <p:ext uri="{BB962C8B-B14F-4D97-AF65-F5344CB8AC3E}">
        <p14:creationId xmlns:p14="http://schemas.microsoft.com/office/powerpoint/2010/main" val="214696487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3BED5F0-BC8B-4643-A4A3-CFB346D46053}"/>
              </a:ext>
            </a:extLst>
          </p:cNvPr>
          <p:cNvSpPr txBox="1"/>
          <p:nvPr/>
        </p:nvSpPr>
        <p:spPr>
          <a:xfrm>
            <a:off x="395536" y="332656"/>
            <a:ext cx="83529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INTER-JORNADA: Art. 66 CLT</a:t>
            </a: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Entre duas jornadas de trabalho haverá um período mínimo de 11 horas consecutivas para descanso. </a:t>
            </a:r>
            <a:endParaRPr lang="pt-BR" sz="28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ADE82AB-E702-4BBE-8513-BA63DBA3F452}"/>
              </a:ext>
            </a:extLst>
          </p:cNvPr>
          <p:cNvSpPr txBox="1"/>
          <p:nvPr/>
        </p:nvSpPr>
        <p:spPr>
          <a:xfrm>
            <a:off x="323528" y="2492896"/>
            <a:ext cx="882047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JORNADA NOTURNA: </a:t>
            </a:r>
            <a:r>
              <a:rPr lang="pt-BR" sz="2800" b="1" i="0" u="none" strike="noStrike" dirty="0">
                <a:effectLst/>
                <a:latin typeface="Georgia" panose="02040502050405020303" pitchFamily="18" charset="0"/>
                <a:hlinkClick r:id="rId2" tooltip="Artigo 7 da Constituição Federa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7º</a:t>
            </a:r>
            <a:r>
              <a:rPr lang="pt-BR" sz="2800" b="1" i="0" dirty="0">
                <a:effectLst/>
                <a:latin typeface="Georgia" panose="02040502050405020303" pitchFamily="18" charset="0"/>
              </a:rPr>
              <a:t>, inciso </a:t>
            </a:r>
            <a:r>
              <a:rPr lang="pt-BR" sz="2800" b="1" i="0" u="none" strike="noStrike" dirty="0">
                <a:effectLst/>
                <a:latin typeface="Georgia" panose="02040502050405020303" pitchFamily="18" charset="0"/>
                <a:hlinkClick r:id="rId3" tooltip="Inciso XXXIII do Artigo 7 da Constituição Federa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XXXIII</a:t>
            </a:r>
            <a:r>
              <a:rPr lang="pt-BR" sz="2800" b="1" i="0" dirty="0">
                <a:effectLst/>
                <a:latin typeface="Georgia" panose="02040502050405020303" pitchFamily="18" charset="0"/>
              </a:rPr>
              <a:t>, da </a:t>
            </a:r>
            <a:r>
              <a:rPr lang="pt-BR" sz="2800" b="1" i="0" u="none" strike="noStrike" dirty="0">
                <a:effectLst/>
                <a:latin typeface="Georgia" panose="02040502050405020303" pitchFamily="18" charset="0"/>
                <a:hlinkClick r:id="rId4" tooltip="CONSTITUIÇÃO DA REPÚBLICA FEDERATIVA DO BRASI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Constituição Federal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Considera-se trabalho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noturno na lavoura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: entre as 21 horas de um dia e as 5 horas do dia seguinte;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na atividade pecuária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: entre as 20 horas de um dia e as 4 horas do dia seguinte.</a:t>
            </a:r>
          </a:p>
        </p:txBody>
      </p:sp>
    </p:spTree>
    <p:extLst>
      <p:ext uri="{BB962C8B-B14F-4D97-AF65-F5344CB8AC3E}">
        <p14:creationId xmlns:p14="http://schemas.microsoft.com/office/powerpoint/2010/main" val="163337549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3DCEDB0-BFA4-4F4F-892A-AC26A02697D2}"/>
              </a:ext>
            </a:extLst>
          </p:cNvPr>
          <p:cNvSpPr txBox="1"/>
          <p:nvPr/>
        </p:nvSpPr>
        <p:spPr>
          <a:xfrm>
            <a:off x="431540" y="764704"/>
            <a:ext cx="828092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HORAS-EXTRAS: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artigo 59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 da CLT</a:t>
            </a: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 duração normal do trabalho poderá ser acrescida de horas suplementares, em número não excedente de 2 (duas), mediante acordo escrito entre o empregador e o empregado. 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• O valor das horas extras, em conformidade com o artigo 7º da CF, inciso XVI, obriga o pagamento de no mínimo 50% superior à hora normal. Ou seja, o pagamento da hora extra será o valor da hora normal + 50% do valor da hora normal de trabalho.</a:t>
            </a:r>
          </a:p>
        </p:txBody>
      </p:sp>
    </p:spTree>
    <p:extLst>
      <p:ext uri="{BB962C8B-B14F-4D97-AF65-F5344CB8AC3E}">
        <p14:creationId xmlns:p14="http://schemas.microsoft.com/office/powerpoint/2010/main" val="353286913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5932B8D-EA06-4D92-A059-9240FB951C84}"/>
              </a:ext>
            </a:extLst>
          </p:cNvPr>
          <p:cNvSpPr txBox="1"/>
          <p:nvPr/>
        </p:nvSpPr>
        <p:spPr>
          <a:xfrm>
            <a:off x="1403648" y="476672"/>
            <a:ext cx="64087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que não é hora extra? 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90F7BCC-342D-43F7-AF04-4AE53FD4EE65}"/>
              </a:ext>
            </a:extLst>
          </p:cNvPr>
          <p:cNvSpPr txBox="1"/>
          <p:nvPr/>
        </p:nvSpPr>
        <p:spPr>
          <a:xfrm>
            <a:off x="215516" y="1659285"/>
            <a:ext cx="871296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Tempo de deslocamento de casa para o trabalho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 de deslocamento do trabalho externo para casa;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Permanência ociosa no local de trabalho mediante comprovação;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Troca de mensagens com colegas de trabalhos e gestores desde que não configure atividade extra como envio de e-mails e reuniões;</a:t>
            </a:r>
          </a:p>
        </p:txBody>
      </p:sp>
    </p:spTree>
    <p:extLst>
      <p:ext uri="{BB962C8B-B14F-4D97-AF65-F5344CB8AC3E}">
        <p14:creationId xmlns:p14="http://schemas.microsoft.com/office/powerpoint/2010/main" val="390340047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142E4CB-86B4-4034-A9D2-5B3D96FED2D1}"/>
              </a:ext>
            </a:extLst>
          </p:cNvPr>
          <p:cNvSpPr txBox="1"/>
          <p:nvPr/>
        </p:nvSpPr>
        <p:spPr>
          <a:xfrm>
            <a:off x="431540" y="1772816"/>
            <a:ext cx="82809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Trabalho externo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excedente às horas normais sem comprovação ou solicitação;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Confraternizações (salvo política individual da empresa);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Minutos de tolerância de acordo com as políticas de cada empresa.</a:t>
            </a:r>
          </a:p>
        </p:txBody>
      </p:sp>
    </p:spTree>
    <p:extLst>
      <p:ext uri="{BB962C8B-B14F-4D97-AF65-F5344CB8AC3E}">
        <p14:creationId xmlns:p14="http://schemas.microsoft.com/office/powerpoint/2010/main" val="64424111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23E9CA-D9D9-4842-9183-87D2F20EA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REVISÃO 11/04/2022</a:t>
            </a:r>
          </a:p>
        </p:txBody>
      </p:sp>
    </p:spTree>
    <p:extLst>
      <p:ext uri="{BB962C8B-B14F-4D97-AF65-F5344CB8AC3E}">
        <p14:creationId xmlns:p14="http://schemas.microsoft.com/office/powerpoint/2010/main" val="131412630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DCD7A3D-AA64-4D6F-913B-28375B8A48F3}"/>
              </a:ext>
            </a:extLst>
          </p:cNvPr>
          <p:cNvSpPr txBox="1"/>
          <p:nvPr/>
        </p:nvSpPr>
        <p:spPr>
          <a:xfrm>
            <a:off x="431957" y="270065"/>
            <a:ext cx="828091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Qual é a diferença entre relação de emprego e relação de trabalh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o?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0BB78D4-AB67-4329-A499-ED246451547B}"/>
              </a:ext>
            </a:extLst>
          </p:cNvPr>
          <p:cNvSpPr txBox="1"/>
          <p:nvPr/>
        </p:nvSpPr>
        <p:spPr>
          <a:xfrm>
            <a:off x="434988" y="1412776"/>
            <a:ext cx="79208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Relação de Emprego</a:t>
            </a:r>
            <a:r>
              <a:rPr lang="pt-BR" b="1" i="0" dirty="0">
                <a:effectLst/>
                <a:latin typeface="Roboto" panose="02000000000000000000" pitchFamily="2" charset="0"/>
              </a:rPr>
              <a:t>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B9427D2-9BD1-4875-AC34-5274E6FF2EDA}"/>
              </a:ext>
            </a:extLst>
          </p:cNvPr>
          <p:cNvSpPr txBox="1"/>
          <p:nvPr/>
        </p:nvSpPr>
        <p:spPr>
          <a:xfrm>
            <a:off x="344978" y="2276872"/>
            <a:ext cx="81009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relação de emprego ocorre quando estão presentes os requisitos do </a:t>
            </a:r>
            <a:r>
              <a:rPr lang="pt-BR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 </a:t>
            </a:r>
            <a:r>
              <a:rPr lang="pt-BR" sz="2800" b="1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Artigo 3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3º</a:t>
            </a:r>
            <a:r>
              <a:rPr lang="pt-BR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lang="pt-BR" sz="2800" b="1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 seja, temos uma relação de emprego quando há a prestação de serviços de natureza</a:t>
            </a:r>
            <a:r>
              <a:rPr lang="pt-BR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não eventual a empregador</a:t>
            </a:r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sob a dependência deste e mediante salário. </a:t>
            </a:r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Destaca-se que a prestação de serviços tem que ser ”</a:t>
            </a:r>
            <a:r>
              <a:rPr lang="pt-BR" sz="2800" b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intuitu</a:t>
            </a:r>
            <a:r>
              <a:rPr lang="pt-BR" sz="2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personae”, ou seja, apenas aquela pessoa pode fazer, sendo a mesma insubstituível para aquela tarefa.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9232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5D54D2A-5FE1-4B6E-B62B-FCAA0A0C983B}"/>
              </a:ext>
            </a:extLst>
          </p:cNvPr>
          <p:cNvSpPr txBox="1"/>
          <p:nvPr/>
        </p:nvSpPr>
        <p:spPr>
          <a:xfrm>
            <a:off x="539552" y="836712"/>
            <a:ext cx="820891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Desse modo, estando presentes </a:t>
            </a:r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os requisitos previstos no art.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Artigo 3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3º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haverá uma relação de emprego e qualquer eventual problema, deverá ser discutido na Justiça do Trabalho.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87E9E8A-A9D0-46CB-85BA-6D328FD8746F}"/>
              </a:ext>
            </a:extLst>
          </p:cNvPr>
          <p:cNvSpPr txBox="1"/>
          <p:nvPr/>
        </p:nvSpPr>
        <p:spPr>
          <a:xfrm>
            <a:off x="718265" y="3212976"/>
            <a:ext cx="806489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Relação de Trabalho:</a:t>
            </a:r>
          </a:p>
          <a:p>
            <a:pPr algn="just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relação de trabalho ocorre quando </a:t>
            </a:r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algum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dos requisitos do art.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Artigo 3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3º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não são preenchidos, ou seja, basta que um, e apenas um, daqueles critérios não seja suprido para que tenhamos uma relação de trabalho.</a:t>
            </a:r>
          </a:p>
        </p:txBody>
      </p:sp>
    </p:spTree>
    <p:extLst>
      <p:ext uri="{BB962C8B-B14F-4D97-AF65-F5344CB8AC3E}">
        <p14:creationId xmlns:p14="http://schemas.microsoft.com/office/powerpoint/2010/main" val="294382905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B3D1092-29A7-4AF2-AE0B-ED14BD3C15FD}"/>
              </a:ext>
            </a:extLst>
          </p:cNvPr>
          <p:cNvSpPr txBox="1"/>
          <p:nvPr/>
        </p:nvSpPr>
        <p:spPr>
          <a:xfrm>
            <a:off x="395536" y="764704"/>
            <a:ext cx="856895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 a prestação dos serviços é eventual, temos a relação de trabalho; se a prestação de serviços não é sob dependência de empregador, temos a relação de trabalho; se para prestar aquele serviço não há o pagamento de salário, teremos a relação de trabalho; e por fim, se pessoa que prestar aquele serviço puder ser substituída, haverá a relação de trabalho</a:t>
            </a:r>
            <a:r>
              <a:rPr lang="pt-BR" b="0" i="0" dirty="0">
                <a:effectLst/>
                <a:latin typeface="Georgia" panose="02040502050405020303" pitchFamily="18" charset="0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275311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9C5FB1F-8F9C-46AE-9AFF-BB61B7194DDF}"/>
              </a:ext>
            </a:extLst>
          </p:cNvPr>
          <p:cNvSpPr txBox="1"/>
          <p:nvPr/>
        </p:nvSpPr>
        <p:spPr>
          <a:xfrm>
            <a:off x="827584" y="1268760"/>
            <a:ext cx="748883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Geralmente, a relação de trabalho decorre de uma obrigação de fazer, em outras palavras, quando as partes estabelecem uma relação de trabalho, estipula-se, em mesmo nível de direitos e deveres, o que será prestado, sem que nenhuma parte tenha preferência sobre a outra, ou seja, estão equiparadas.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07540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8C0A9F4-7E7C-4ACB-8DC9-844D6CBCC4C6}"/>
              </a:ext>
            </a:extLst>
          </p:cNvPr>
          <p:cNvSpPr txBox="1"/>
          <p:nvPr/>
        </p:nvSpPr>
        <p:spPr>
          <a:xfrm>
            <a:off x="683568" y="1340768"/>
            <a:ext cx="77768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 relação de emprego, o empregado é o </a:t>
            </a:r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hipossuficiente 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quando comparado ao empregador, ou seja, estão em desigualdade, tanto é que a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protege os direitos dos empregados, e estes devem recorrer sempre à Justiça do Trabalho.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494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1519" y="620688"/>
            <a:ext cx="8712969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AutoNum type="arabicPeriod"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AutoNum type="arabicPeriod"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Leis –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a única é a Consolidação das Leis do Trabalho – CLT, as demais Leis, tipo: Lei n. 6.321/76 (Programa de alimentação do trabalhador) e lei 9.601 (Contrato de trabalho por prazo determinado) entre outras.</a:t>
            </a:r>
          </a:p>
          <a:p>
            <a:pPr marL="342900" indent="-342900" algn="just">
              <a:buFontTx/>
              <a:buAutoNum type="arabicPeriod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AutoNum type="arabicPeriod"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Atos do Poder Executivo –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Também edita normas trabalhistas através de Decretos, Regulamentos, que posteriormente são ratificados pelo congresso Nacional.</a:t>
            </a:r>
          </a:p>
          <a:p>
            <a:pPr marL="342900" lvl="0" indent="-342900" algn="just">
              <a:buAutoNum type="arabicPeriod"/>
            </a:pPr>
            <a:endParaRPr lang="pt-BR" dirty="0"/>
          </a:p>
          <a:p>
            <a:pPr algn="ctr"/>
            <a:r>
              <a:rPr lang="pt-BR" dirty="0"/>
              <a:t>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3993878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0906733-50AC-4BB6-9889-33EA7F085EA3}"/>
              </a:ext>
            </a:extLst>
          </p:cNvPr>
          <p:cNvSpPr txBox="1"/>
          <p:nvPr/>
        </p:nvSpPr>
        <p:spPr>
          <a:xfrm>
            <a:off x="2282639" y="692696"/>
            <a:ext cx="45787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Contrato de trabalho: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E61135A-6080-43E6-9A99-353EDE39C467}"/>
              </a:ext>
            </a:extLst>
          </p:cNvPr>
          <p:cNvSpPr txBox="1"/>
          <p:nvPr/>
        </p:nvSpPr>
        <p:spPr>
          <a:xfrm>
            <a:off x="359532" y="1443841"/>
            <a:ext cx="842493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contrato de trabalho é um documento imprescindível que firma o vínculo empregatício entre a contratante e o funcionário.</a:t>
            </a:r>
          </a:p>
          <a:p>
            <a:pPr algn="just" fontAlgn="base"/>
            <a:endParaRPr lang="pt-BR" sz="28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contrato de trabalho funciona como um acordo, e possui diversas finalidades que vão desde seguir uma determinação prevista pela Consolidação das Leis do Trabalho (CLT), até estabelecer as funções que serão exercidas pelo colaborador e seus direitos garantidos.</a:t>
            </a:r>
          </a:p>
        </p:txBody>
      </p:sp>
    </p:spTree>
    <p:extLst>
      <p:ext uri="{BB962C8B-B14F-4D97-AF65-F5344CB8AC3E}">
        <p14:creationId xmlns:p14="http://schemas.microsoft.com/office/powerpoint/2010/main" val="197165069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18F02D3-00FF-4BA1-AD42-902DFC829B0A}"/>
              </a:ext>
            </a:extLst>
          </p:cNvPr>
          <p:cNvSpPr txBox="1"/>
          <p:nvPr/>
        </p:nvSpPr>
        <p:spPr>
          <a:xfrm>
            <a:off x="251520" y="366623"/>
            <a:ext cx="864096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ara que um contrato seja válido, é necessário seguir os seguintes requisitos: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Continuidade – O trabalho deve ser prestado com continuidade.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Subordinação – O empregado exerce sua atividade com dependência ao empregador. Essa subordinação pode ser econômica, técnica, hierárquica, jurídica ou até mesmo social.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Onerosidade – O contrato de trabalho é remunerado, pois o empregado deve receber salário pelos serviços prestados ao empregador.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Pessoalidade – O empregado não pode fazer-se substituir por outra pessoa, sob pena do vínculo se formar com a última.</a:t>
            </a:r>
          </a:p>
        </p:txBody>
      </p:sp>
    </p:spTree>
    <p:extLst>
      <p:ext uri="{BB962C8B-B14F-4D97-AF65-F5344CB8AC3E}">
        <p14:creationId xmlns:p14="http://schemas.microsoft.com/office/powerpoint/2010/main" val="392929051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21696BA-3575-44DC-BFF3-40C502796EBD}"/>
              </a:ext>
            </a:extLst>
          </p:cNvPr>
          <p:cNvSpPr txBox="1"/>
          <p:nvPr/>
        </p:nvSpPr>
        <p:spPr>
          <a:xfrm>
            <a:off x="179512" y="1012954"/>
            <a:ext cx="871296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 nossa legislação, existem três grandes artigos que abrangem o conceito e regras sobre o contrato de trabalho: os art.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442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468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 CLT, e o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7º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 Constituição Federal. Vamos ver o que cada um deles diz.</a:t>
            </a:r>
          </a:p>
          <a:p>
            <a:pPr algn="just" fontAlgn="base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art. 442  é bem simples, e estabelece de forma sucinta o que é um contrato de trabalho. Veja:</a:t>
            </a:r>
          </a:p>
          <a:p>
            <a:pPr algn="just" fontAlgn="base"/>
            <a:endParaRPr lang="pt-BR" sz="28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442 –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Contrato individual de trabalho é o acordo tácito ou expresso, correspondente à relação de emprego.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967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14567DE-4D5F-4608-8D3F-5E0E04827DC6}"/>
              </a:ext>
            </a:extLst>
          </p:cNvPr>
          <p:cNvSpPr txBox="1"/>
          <p:nvPr/>
        </p:nvSpPr>
        <p:spPr>
          <a:xfrm>
            <a:off x="323528" y="188640"/>
            <a:ext cx="856895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b="1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7º CF/88–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b="0" i="1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São direitos dos trabalhadores urbanos e rurais, além de outros que visem à melhoria de sua condição social:</a:t>
            </a:r>
            <a:endParaRPr lang="pt-BR" sz="28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pt-BR" sz="2800" b="1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1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– </a:t>
            </a:r>
            <a:r>
              <a:rPr lang="pt-BR" sz="2800" b="0" i="1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relação de emprego protegida contra despedida arbitrária ou sem justa causa, nos termos de lei complementar, que preverá indenização compensatória, dentre outros direitos;</a:t>
            </a:r>
            <a:endParaRPr lang="pt-BR" sz="28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4196F9-0BFE-45B0-A239-2EBB8C3C60B0}"/>
              </a:ext>
            </a:extLst>
          </p:cNvPr>
          <p:cNvSpPr txBox="1"/>
          <p:nvPr/>
        </p:nvSpPr>
        <p:spPr>
          <a:xfrm>
            <a:off x="323528" y="3728070"/>
            <a:ext cx="856895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468 –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b="0" i="1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 contratos individuais de trabalho só é lícita a alteração das respectivas condições por mútuo consentimento, e ainda assim desde que não resultem, direta ou indiretamente, prejuízos ao empregado, sob pena de nulidade da cláusula infringente desta garantia.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47076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0FD2767-1504-448C-8771-3A001548A64B}"/>
              </a:ext>
            </a:extLst>
          </p:cNvPr>
          <p:cNvSpPr txBox="1"/>
          <p:nvPr/>
        </p:nvSpPr>
        <p:spPr>
          <a:xfrm>
            <a:off x="161764" y="332656"/>
            <a:ext cx="882047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4000" b="0" i="0" u="none" strike="noStrike" dirty="0">
                <a:solidFill>
                  <a:srgbClr val="3A3A3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Quais os tipos de contrato de trabalho existentes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EB59955-960A-4AD1-AE67-830E32748698}"/>
              </a:ext>
            </a:extLst>
          </p:cNvPr>
          <p:cNvSpPr txBox="1"/>
          <p:nvPr/>
        </p:nvSpPr>
        <p:spPr>
          <a:xfrm>
            <a:off x="395536" y="1772816"/>
            <a:ext cx="85867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Existem seis tipos principais de contratos de trabalho. São eles: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Contrato por tempo determinado (</a:t>
            </a:r>
            <a:r>
              <a:rPr lang="pt-BR" sz="2800" b="0" i="0" u="none" strike="noStrike" dirty="0">
                <a:effectLst/>
                <a:latin typeface="Rubik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443</a:t>
            </a:r>
            <a:r>
              <a:rPr lang="pt-BR" sz="2800" b="0" i="0" dirty="0">
                <a:effectLst/>
                <a:latin typeface="Rubik"/>
              </a:rPr>
              <a:t> § 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Rubik"/>
              </a:rPr>
              <a:t>2º)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Contrato por tempo indeterminado (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Rubik"/>
              </a:rPr>
              <a:t>Criado pela  </a:t>
            </a:r>
            <a:r>
              <a:rPr lang="pt-BR" sz="2800" b="0" i="0" u="none" strike="noStrike" dirty="0">
                <a:solidFill>
                  <a:srgbClr val="00A2B5"/>
                </a:solidFill>
                <a:effectLst/>
                <a:latin typeface="Rubik"/>
                <a:hlinkClick r:id="rId3"/>
              </a:rPr>
              <a:t>Lei n.º 9.601/98</a:t>
            </a:r>
            <a:r>
              <a:rPr lang="pt-BR" sz="2800" b="0" i="0" u="none" strike="noStrike" dirty="0">
                <a:solidFill>
                  <a:srgbClr val="00A2B5"/>
                </a:solidFill>
                <a:effectLst/>
                <a:latin typeface="Rubik"/>
              </a:rPr>
              <a:t>)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Contrato temporário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Rubik"/>
              </a:rPr>
              <a:t>Regido pelo </a:t>
            </a:r>
            <a:r>
              <a:rPr lang="pt-BR" sz="2800" b="0" i="0" u="none" strike="noStrike" dirty="0">
                <a:solidFill>
                  <a:srgbClr val="00A2B5"/>
                </a:solidFill>
                <a:effectLst/>
                <a:latin typeface="Rubik"/>
                <a:hlinkClick r:id="rId5"/>
              </a:rPr>
              <a:t>Decreto 10.060/201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Rubik"/>
              </a:rPr>
              <a:t>, que trata da </a:t>
            </a:r>
            <a:r>
              <a:rPr lang="pt-BR" sz="2800" b="0" i="0" u="none" strike="noStrike" dirty="0">
                <a:solidFill>
                  <a:srgbClr val="00A2B5"/>
                </a:solidFill>
                <a:effectLst/>
                <a:latin typeface="Rubik"/>
                <a:hlinkClick r:id="rId6"/>
              </a:rPr>
              <a:t>Lei nº 6.019</a:t>
            </a:r>
            <a:r>
              <a:rPr lang="pt-BR" sz="2800" b="0" i="0" u="none" strike="noStrike" dirty="0">
                <a:solidFill>
                  <a:srgbClr val="00A2B5"/>
                </a:solidFill>
                <a:effectLst/>
                <a:latin typeface="Rubik"/>
              </a:rPr>
              <a:t>)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Contrato eventual(</a:t>
            </a:r>
            <a:r>
              <a:rPr lang="pt-BR" sz="28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código civil Art. 593 a 609).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Contrato de </a:t>
            </a:r>
            <a:r>
              <a:rPr lang="pt-BR" sz="2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jovem aprendiz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pt-BR" sz="2800" b="0" i="0" u="none" strike="noStrike" dirty="0">
                <a:solidFill>
                  <a:srgbClr val="3A3A3A"/>
                </a:solidFill>
                <a:effectLst/>
                <a:latin typeface="Rubik"/>
                <a:hlinkClick r:id="rId8"/>
              </a:rPr>
              <a:t>Lei N.º 10.097</a:t>
            </a:r>
            <a:r>
              <a:rPr lang="pt-BR" sz="2800" b="0" i="0" u="none" strike="noStrike" dirty="0">
                <a:solidFill>
                  <a:srgbClr val="3A3A3A"/>
                </a:solidFill>
                <a:effectLst/>
                <a:latin typeface="Rubik"/>
              </a:rPr>
              <a:t>,</a:t>
            </a:r>
            <a:r>
              <a:rPr lang="pt-BR" sz="2800" b="0" i="0" u="none" strike="noStrike" dirty="0">
                <a:solidFill>
                  <a:srgbClr val="3A3A3A"/>
                </a:solidFill>
                <a:effectLst/>
                <a:latin typeface="Rubik"/>
                <a:hlinkClick r:id="rId9"/>
              </a:rPr>
              <a:t>Lei 11.180</a:t>
            </a:r>
            <a:r>
              <a:rPr lang="pt-BR" sz="2800" b="0" i="0" u="none" strike="noStrike" dirty="0">
                <a:solidFill>
                  <a:srgbClr val="3A3A3A"/>
                </a:solidFill>
                <a:effectLst/>
                <a:latin typeface="Rubik"/>
              </a:rPr>
              <a:t>)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Contrato de estágio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Rubik"/>
              </a:rPr>
              <a:t> </a:t>
            </a:r>
            <a:r>
              <a:rPr lang="pt-BR" sz="2800" b="0" i="0" u="none" strike="noStrike" dirty="0">
                <a:solidFill>
                  <a:srgbClr val="3A3A3A"/>
                </a:solidFill>
                <a:effectLst/>
                <a:latin typeface="Rubik"/>
                <a:hlinkClick r:id="rId10"/>
              </a:rPr>
              <a:t>Lei N.º 11.788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Rubik"/>
              </a:rPr>
              <a:t>,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72576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8F8BE8F-2EE4-493B-9504-A1015DB7E218}"/>
              </a:ext>
            </a:extLst>
          </p:cNvPr>
          <p:cNvSpPr txBox="1"/>
          <p:nvPr/>
        </p:nvSpPr>
        <p:spPr>
          <a:xfrm>
            <a:off x="611560" y="548680"/>
            <a:ext cx="806489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Para fins de contratação, o empregador </a:t>
            </a:r>
            <a:r>
              <a:rPr lang="pt-B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NÃO</a:t>
            </a:r>
            <a:r>
              <a:rPr lang="pt-B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poderá exigir do candidato a emprego comprovação de experiência prévia por tempo superior a 6 (seis) meses no mesmo tipo de atividade.</a:t>
            </a:r>
            <a:endParaRPr lang="pt-BR" sz="28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C7D5560-BDEE-43A3-B180-E8AA4C5E0973}"/>
              </a:ext>
            </a:extLst>
          </p:cNvPr>
          <p:cNvSpPr txBox="1"/>
          <p:nvPr/>
        </p:nvSpPr>
        <p:spPr>
          <a:xfrm>
            <a:off x="1259632" y="3119282"/>
            <a:ext cx="66967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i="0" dirty="0">
                <a:solidFill>
                  <a:srgbClr val="000080"/>
                </a:solidFill>
                <a:effectLst/>
                <a:latin typeface="Arial" panose="020B0604020202020204" pitchFamily="34" charset="0"/>
                <a:hlinkClick r:id="rId2"/>
              </a:rPr>
              <a:t>LEI Nº 11.644, DE 10 </a:t>
            </a:r>
            <a:r>
              <a:rPr lang="pt-BR" b="1" i="0" dirty="0">
                <a:solidFill>
                  <a:srgbClr val="000080"/>
                </a:solidFill>
                <a:effectLst/>
                <a:latin typeface="Arial" panose="020B0604020202020204" pitchFamily="34" charset="0"/>
                <a:hlinkClick r:id="rId3"/>
              </a:rPr>
              <a:t>DE</a:t>
            </a:r>
            <a:r>
              <a:rPr lang="pt-BR" b="1" i="0" dirty="0">
                <a:solidFill>
                  <a:srgbClr val="00008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pt-BR" b="1" i="0" dirty="0">
                <a:solidFill>
                  <a:srgbClr val="000080"/>
                </a:solidFill>
                <a:effectLst/>
                <a:latin typeface="Arial" panose="020B0604020202020204" pitchFamily="34" charset="0"/>
                <a:hlinkClick r:id="rId2"/>
              </a:rPr>
              <a:t>MARÇO DE 2008.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455547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3D3F478-3D1A-4E01-BA47-327B79D0F58A}"/>
              </a:ext>
            </a:extLst>
          </p:cNvPr>
          <p:cNvSpPr txBox="1"/>
          <p:nvPr/>
        </p:nvSpPr>
        <p:spPr>
          <a:xfrm>
            <a:off x="899592" y="620688"/>
            <a:ext cx="756084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alteração na propriedade ou na estrutura jurídica da empresa possui legitimidade para afetar os contratos de trabalho dos respectivos empregados?</a:t>
            </a:r>
          </a:p>
          <a:p>
            <a:pPr algn="just"/>
            <a:endParaRPr lang="pt-BR" sz="2800" dirty="0">
              <a:latin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</a:rPr>
              <a:t>O contrato de experiência poderá exceder 90 (noventa) dias?</a:t>
            </a:r>
          </a:p>
          <a:p>
            <a:pPr algn="just"/>
            <a:endParaRPr lang="pt-BR" sz="2800" dirty="0">
              <a:latin typeface="Arial" panose="020B0604020202020204" pitchFamily="34" charset="0"/>
            </a:endParaRPr>
          </a:p>
          <a:p>
            <a:pPr algn="just"/>
            <a:r>
              <a:rPr lang="pt-BR" sz="2800" dirty="0" err="1">
                <a:latin typeface="Arial" panose="020B0604020202020204" pitchFamily="34" charset="0"/>
              </a:rPr>
              <a:t>OBS:Na</a:t>
            </a:r>
            <a:r>
              <a:rPr lang="pt-BR" sz="2800" dirty="0">
                <a:latin typeface="Arial" panose="020B0604020202020204" pitchFamily="34" charset="0"/>
              </a:rPr>
              <a:t> falta de acordo ou prova sobre condição essencial ao contrato verbal, esta se presume existente, como se a tivessem estatuído os interessados na conformidade dos preceitos jurídicos adequados à sua legitimidade.</a:t>
            </a:r>
          </a:p>
          <a:p>
            <a:pPr algn="just"/>
            <a:endParaRPr lang="pt-BR" sz="2800" dirty="0">
              <a:latin typeface="Arial" panose="020B0604020202020204" pitchFamily="34" charset="0"/>
            </a:endParaRP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705891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3F388AE-F0FC-46DB-BECE-66E91704A957}"/>
              </a:ext>
            </a:extLst>
          </p:cNvPr>
          <p:cNvSpPr txBox="1"/>
          <p:nvPr/>
        </p:nvSpPr>
        <p:spPr>
          <a:xfrm>
            <a:off x="107504" y="476672"/>
            <a:ext cx="903649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1" i="0" dirty="0">
                <a:solidFill>
                  <a:srgbClr val="30455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que é trabalho intermitente?</a:t>
            </a:r>
          </a:p>
          <a:p>
            <a:pPr algn="just"/>
            <a:r>
              <a:rPr lang="pt-BR" sz="2800" b="0" i="0" dirty="0">
                <a:solidFill>
                  <a:srgbClr val="30455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Trabalho intermitente ocorre quando uma empresa contrata um funcionário para prestar serviços de forma esporádica, remunerando-o com salário e todos os direitos trabalhistas proporcionalmente a esse período.</a:t>
            </a:r>
          </a:p>
          <a:p>
            <a:pPr algn="l"/>
            <a:r>
              <a:rPr lang="pt-BR" sz="2800" dirty="0">
                <a:solidFill>
                  <a:srgbClr val="30455C"/>
                </a:solidFill>
                <a:latin typeface="Lato" panose="020F0502020204030203" pitchFamily="34" charset="0"/>
              </a:rPr>
              <a:t>O</a:t>
            </a:r>
            <a:r>
              <a:rPr lang="pt-BR" sz="2800" b="0" i="0" dirty="0">
                <a:solidFill>
                  <a:srgbClr val="30455C"/>
                </a:solidFill>
                <a:effectLst/>
                <a:latin typeface="Lato" panose="020F0502020204030203" pitchFamily="34" charset="0"/>
              </a:rPr>
              <a:t> inciso 3 do artigo 443 define que:</a:t>
            </a:r>
          </a:p>
          <a:p>
            <a:pPr algn="just"/>
            <a:r>
              <a:rPr lang="pt-BR" sz="2800" b="1" i="0" dirty="0">
                <a:solidFill>
                  <a:srgbClr val="30455C"/>
                </a:solidFill>
                <a:effectLst/>
                <a:latin typeface="Lato" panose="020F0502020204030203" pitchFamily="34" charset="0"/>
              </a:rPr>
              <a:t>“</a:t>
            </a:r>
            <a:r>
              <a:rPr lang="pt-BR" sz="2800" b="1" i="1" dirty="0">
                <a:solidFill>
                  <a:srgbClr val="30455C"/>
                </a:solidFill>
                <a:effectLst/>
                <a:latin typeface="Lato" panose="020F0502020204030203" pitchFamily="34" charset="0"/>
              </a:rPr>
              <a:t>Considera-se como intermitente o contrato de trabalho no qual a prestação de serviços, com subordinação, não é contínua, ocorrendo com alternância de períodos de prestação de serviços e de inatividade, determinados em horas, dias ou meses, independentemente do tipo de atividade do empregado e do empregador, exceto para os aeronautas, regidos por legislação própria</a:t>
            </a:r>
            <a:r>
              <a:rPr lang="pt-BR" sz="2800" b="1" i="0" dirty="0">
                <a:solidFill>
                  <a:srgbClr val="30455C"/>
                </a:solidFill>
                <a:effectLst/>
                <a:latin typeface="Lato" panose="020F0502020204030203" pitchFamily="34" charset="0"/>
              </a:rPr>
              <a:t>” </a:t>
            </a:r>
          </a:p>
          <a:p>
            <a:pPr algn="just"/>
            <a:endParaRPr lang="pt-BR" sz="2800" b="0" i="0" dirty="0">
              <a:solidFill>
                <a:srgbClr val="30455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21113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144CF4A-0CC9-435E-885E-E5CCF06E7C2A}"/>
              </a:ext>
            </a:extLst>
          </p:cNvPr>
          <p:cNvSpPr txBox="1"/>
          <p:nvPr/>
        </p:nvSpPr>
        <p:spPr>
          <a:xfrm>
            <a:off x="539552" y="620688"/>
            <a:ext cx="799288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i="0" dirty="0">
                <a:solidFill>
                  <a:srgbClr val="30455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Quais os benefícios do trabalho intermitente?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A280A93-7124-408E-A807-21E60011E4D6}"/>
              </a:ext>
            </a:extLst>
          </p:cNvPr>
          <p:cNvSpPr txBox="1"/>
          <p:nvPr/>
        </p:nvSpPr>
        <p:spPr>
          <a:xfrm>
            <a:off x="251520" y="2027196"/>
            <a:ext cx="864095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solidFill>
                  <a:srgbClr val="30455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 dos benefícios do contrato de trabalho intermitente é que a contratação do profissional não precisa atender a uma carga horária mínima. </a:t>
            </a:r>
          </a:p>
          <a:p>
            <a:pPr algn="just"/>
            <a:endParaRPr lang="pt-BR" sz="2800" b="0" i="0" dirty="0">
              <a:solidFill>
                <a:srgbClr val="30455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30455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Antes da lei, trabalhadores regidos pela CLT precisavam cumprir 44 horas semanais de trabalho. Agora, podem trabalhar, por exemplo, apenas 3 horas na semana ou no mês. Isso permite que o profissional tenha vários contratos simultâneos com diferentes empresas.  </a:t>
            </a:r>
          </a:p>
        </p:txBody>
      </p:sp>
    </p:spTree>
    <p:extLst>
      <p:ext uri="{BB962C8B-B14F-4D97-AF65-F5344CB8AC3E}">
        <p14:creationId xmlns:p14="http://schemas.microsoft.com/office/powerpoint/2010/main" val="254014293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3144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8043</TotalTime>
  <Words>6158</Words>
  <Application>Microsoft Office PowerPoint</Application>
  <PresentationFormat>Apresentação na tela (4:3)</PresentationFormat>
  <Paragraphs>510</Paragraphs>
  <Slides>99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99</vt:i4>
      </vt:variant>
    </vt:vector>
  </HeadingPairs>
  <TitlesOfParts>
    <vt:vector size="118" baseType="lpstr">
      <vt:lpstr>Arial</vt:lpstr>
      <vt:lpstr>Arial-BoldMT</vt:lpstr>
      <vt:lpstr>ArialMT</vt:lpstr>
      <vt:lpstr>Calibri</vt:lpstr>
      <vt:lpstr>Georgia</vt:lpstr>
      <vt:lpstr>Helvetica</vt:lpstr>
      <vt:lpstr>helvetica neue</vt:lpstr>
      <vt:lpstr>Lato</vt:lpstr>
      <vt:lpstr>Lucida Sans Unicode</vt:lpstr>
      <vt:lpstr>Merriweather</vt:lpstr>
      <vt:lpstr>Open Sans</vt:lpstr>
      <vt:lpstr>Roboto</vt:lpstr>
      <vt:lpstr>Rubik</vt:lpstr>
      <vt:lpstr>Times New Roman</vt:lpstr>
      <vt:lpstr>Trebuchet MS</vt:lpstr>
      <vt:lpstr>Verdana</vt:lpstr>
      <vt:lpstr>Wingdings 2</vt:lpstr>
      <vt:lpstr>Wingdings 3</vt:lpstr>
      <vt:lpstr>Concurso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PRINCÍPIOS DO DIREITO DO TRABALHO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AULA DO DIA 28/03/2021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AULA DO DIA 04/04/2022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CONTRATOS DE TRABALHO E CONTRATOS AFINS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AULA DO DIA 25/04/2022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REVISÃO 11/04/2022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Susane</dc:creator>
  <cp:lastModifiedBy>vanessa amorim</cp:lastModifiedBy>
  <cp:revision>186</cp:revision>
  <dcterms:created xsi:type="dcterms:W3CDTF">2013-04-12T17:17:25Z</dcterms:created>
  <dcterms:modified xsi:type="dcterms:W3CDTF">2022-04-26T18:07:17Z</dcterms:modified>
</cp:coreProperties>
</file>