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usbrasil.com.br/topicos/10641213/artigo-7-da-constitui%C3%A7%C3%A3o-federal-de-1988" TargetMode="External"/><Relationship Id="rId2" Type="http://schemas.openxmlformats.org/officeDocument/2006/relationships/hyperlink" Target="https://www.jusbrasil.com.br/legislacao/155571402/constitui%C3%A7%C3%A3o-federal-constitui%C3%A7%C3%A3o-da-republica-federativa-do-brasil-1988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jusbrasil.com.br/topicos/10726839/inciso-vi-do-artigo-7-da-constitui%C3%A7%C3%A3o-federal-de-1988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usbrasil.com.br/topicos/10641213/artigo-7-da-constitui%C3%A7%C3%A3o-federal-de-1988" TargetMode="External"/><Relationship Id="rId2" Type="http://schemas.openxmlformats.org/officeDocument/2006/relationships/hyperlink" Target="https://www.jusbrasil.com.br/legislacao/155571402/constitui%C3%A7%C3%A3o-federal-constitui%C3%A7%C3%A3o-da-republica-federativa-do-brasil-1988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jusbrasil.com.br/topicos/10726905/inciso-iv-do-artigo-7-da-constitui%C3%A7%C3%A3o-federal-de-1988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pt.wikipedia.org/wiki/Nova_Zel%C3%A2ndia" TargetMode="External"/><Relationship Id="rId7" Type="http://schemas.openxmlformats.org/officeDocument/2006/relationships/hyperlink" Target="https://pt.wikipedia.org/wiki/S%C3%A9culo_XIV" TargetMode="External"/><Relationship Id="rId2" Type="http://schemas.openxmlformats.org/officeDocument/2006/relationships/hyperlink" Target="https://pt.wikipedia.org/wiki/Austr%C3%A1lia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pt.wikipedia.org/wiki/Europa_medieval" TargetMode="External"/><Relationship Id="rId5" Type="http://schemas.openxmlformats.org/officeDocument/2006/relationships/hyperlink" Target="https://pt.wikipedia.org/wiki/S%C3%A9culo_XX" TargetMode="External"/><Relationship Id="rId4" Type="http://schemas.openxmlformats.org/officeDocument/2006/relationships/hyperlink" Target="https://pt.wikipedia.org/wiki/S%C3%A9culo_XIX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pt.wikipedia.org/wiki/1936" TargetMode="External"/><Relationship Id="rId2" Type="http://schemas.openxmlformats.org/officeDocument/2006/relationships/hyperlink" Target="https://pt.wikipedia.org/wiki/Get%C3%BAlio_Vargas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pt.wikipedia.org/wiki/1940" TargetMode="External"/><Relationship Id="rId5" Type="http://schemas.openxmlformats.org/officeDocument/2006/relationships/hyperlink" Target="https://pt.wikipedia.org/wiki/1%C2%BA_de_maio" TargetMode="External"/><Relationship Id="rId4" Type="http://schemas.openxmlformats.org/officeDocument/2006/relationships/hyperlink" Target="https://pt.wikipedia.org/wiki/1938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pt.wikisource.org/wiki/Constitui%C3%A7%C3%A3o_de_1988_da_Rep%C3%BAblica_Federativa_do_Brasil/T%C3%ADtulo#Artigo_7%C2%BA" TargetMode="External"/><Relationship Id="rId2" Type="http://schemas.openxmlformats.org/officeDocument/2006/relationships/hyperlink" Target="https://pt.wikipedia.org/wiki/Constitui%C3%A7%C3%A3o_brasileira_de_1988" TargetMode="Externa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usbrasil.com.br/legislacao/111983249/consolida%C3%A7%C3%A3o-das-leis-do-trabalho-decreto-lei-5452-43" TargetMode="External"/><Relationship Id="rId2" Type="http://schemas.openxmlformats.org/officeDocument/2006/relationships/hyperlink" Target="https://www.jusbrasil.com.br/topicos/10713471/artigo-457-do-decreto-lei-n-5452-de-01-de-maio-de-1943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jusbrasil.com.br/legislacao/111983249/consolida%C3%A7%C3%A3o-das-leis-do-trabalho-decreto-lei-5452-43" TargetMode="External"/><Relationship Id="rId2" Type="http://schemas.openxmlformats.org/officeDocument/2006/relationships/hyperlink" Target="https://www.jusbrasil.com.br/topicos/10713471/artigo-457-do-decreto-lei-n-5452-de-01-de-maio-de-1943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usbrasil.com.br/legislacao/111983249/consolida%C3%A7%C3%A3o-das-leis-do-trabalho-decreto-lei-5452-43" TargetMode="External"/><Relationship Id="rId2" Type="http://schemas.openxmlformats.org/officeDocument/2006/relationships/hyperlink" Target="http://www.jusbrasil.com.br/topicos/10713471/artigo-457-do-decreto-lei-n-5452-de-01-de-maio-de-1943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usbrasil.com.br/legislacao/111983249/consolida%C3%A7%C3%A3o-das-leis-do-trabalho-decreto-lei-5452-43" TargetMode="External"/><Relationship Id="rId2" Type="http://schemas.openxmlformats.org/officeDocument/2006/relationships/hyperlink" Target="http://www.jusbrasil.com.br/topicos/10713471/artigo-457-do-decreto-lei-n-5452-de-01-de-maio-de-1943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B4F626-58A4-12DE-6F9F-661BD4AA12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DIREITO DO TRABALHO 2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A3CAA81-3655-DFFC-6F46-32212768A4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2022.2</a:t>
            </a:r>
          </a:p>
          <a:p>
            <a:r>
              <a:rPr lang="pt-BR" dirty="0"/>
              <a:t>VANESSA A. S. AMORIM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56493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884178-6AE0-23B6-270B-5D035D27F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49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Características do Salário</a:t>
            </a:r>
            <a:br>
              <a:rPr lang="pt-BR" b="1" i="0" dirty="0">
                <a:effectLst/>
                <a:latin typeface="Roboto" panose="02000000000000000000" pitchFamily="2" charset="0"/>
              </a:rPr>
            </a:br>
            <a:endParaRPr lang="pt-BR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6CBDC50-921C-FE92-1B5C-66A7522BB5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959" y="1737472"/>
            <a:ext cx="11282082" cy="4322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84622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5A4C835-0495-43F2-9CE7-E4381BB8CCDF}"/>
              </a:ext>
            </a:extLst>
          </p:cNvPr>
          <p:cNvSpPr txBox="1"/>
          <p:nvPr/>
        </p:nvSpPr>
        <p:spPr>
          <a:xfrm>
            <a:off x="591671" y="249694"/>
            <a:ext cx="11080376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Salário ou remuneração é o conjunto de vantagens habitualmente atribuídas aos empregados, em contrapartida de serviços prestados ao empregador, em quantia suficiente para satisfazer as necessidades próprias e da família.</a:t>
            </a:r>
          </a:p>
          <a:p>
            <a:pPr algn="just"/>
            <a:endParaRPr lang="pt-BR" sz="2800" b="0" i="0" dirty="0">
              <a:effectLst/>
              <a:latin typeface="Georgia" panose="02040502050405020303" pitchFamily="18" charset="0"/>
            </a:endParaRPr>
          </a:p>
          <a:p>
            <a:pPr algn="just"/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Por outro lado, o salário na visão da gestão de pessoas da empresa, pode ser considerado como custo de aquisição e manutenção de recursos humanos, assim, denominado de despesa de pessoal.</a:t>
            </a:r>
          </a:p>
          <a:p>
            <a:pPr algn="just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É deveras importante, o Advogado saber segmentar na sua petição inicial as características do salário, seja para fundamentar um tópico de Danos Morais - (por atrasos reiterados no pagamento de salários), seja para trazer um substrato teórico e enrobustecer a tese autoral. Vejamos quais são:</a:t>
            </a: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15328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794944C3-C8BA-0E32-B908-E4DBE77AC5CC}"/>
              </a:ext>
            </a:extLst>
          </p:cNvPr>
          <p:cNvSpPr txBox="1"/>
          <p:nvPr/>
        </p:nvSpPr>
        <p:spPr>
          <a:xfrm>
            <a:off x="1035422" y="884428"/>
            <a:ext cx="10623177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pt-BR" sz="28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Caráter alimentar 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 objetiva o salário a prover o alimento do trabalhador e da sua família;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pt-BR" sz="2800" b="1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28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Comutatividade 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 consiste numa equivalência simbólica entre o serviço prestado e o valor pago;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pt-BR" sz="2800" b="1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28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Sinalagmático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= as partes se obrigam a prestações recíprocas e antagônicas. O trabalhador tem a obrigação de prestar serviços e o direito a receber salário pelos serviços prestados. 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Por sua vez, o empregador tem o direito de exigir que o obreiro preste os serviços, mas tem a obrigação de remunerar o trabalhador pelos serviços prestados;</a:t>
            </a:r>
          </a:p>
        </p:txBody>
      </p:sp>
    </p:spTree>
    <p:extLst>
      <p:ext uri="{BB962C8B-B14F-4D97-AF65-F5344CB8AC3E}">
        <p14:creationId xmlns:p14="http://schemas.microsoft.com/office/powerpoint/2010/main" val="28362153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9F37F0FE-832F-07ED-6E67-12D6DB4D053C}"/>
              </a:ext>
            </a:extLst>
          </p:cNvPr>
          <p:cNvSpPr txBox="1"/>
          <p:nvPr/>
        </p:nvSpPr>
        <p:spPr>
          <a:xfrm>
            <a:off x="766482" y="191931"/>
            <a:ext cx="11228294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pt-BR" sz="28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Caráter forfetário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uma vez executado o trabalho, o salário é sempre devido. Mesmo que o empregado seja dispensado por justa causa fará jus o obreiro ao salário dos dias trabalhados;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pt-BR" sz="2800" b="1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28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Duração ou continuidade do salário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o contrato de trabalho é de débito permanente ou de trato sucessivo, em que direitos e obrigações se renovam a cada período. Após cada mês trabalhado, nasce para o obreiro o direito de receber o salário pelos serviços prestados.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pt-BR" sz="2800" b="1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28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Pós-numerário 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 o salário somente é devido após a prestação de serviço;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pt-BR" sz="2800" b="1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28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Irredutibilidade salarial 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 a regra é a de que o salário do trabalhador seja irredutível. Todavia, esse princípio não é absoluto, pois a </a:t>
            </a:r>
            <a:r>
              <a:rPr lang="pt-BR" sz="280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 tooltip="CONSTITUIÇÃO DA REPÚBLICA FEDERATIVA DO BRASIL DE 198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CF/88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no art. </a:t>
            </a:r>
            <a:r>
              <a:rPr lang="pt-BR" sz="280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 tooltip="Artigo 7 da Constituição Federal de 198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7º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pt-BR" sz="280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4" tooltip="Inciso VI do Artigo 7 da Constituição Federal de 198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VI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permite a redução temporária dos salários mediante convenção ou acordo coletivo de trabalho.</a:t>
            </a:r>
          </a:p>
        </p:txBody>
      </p:sp>
    </p:spTree>
    <p:extLst>
      <p:ext uri="{BB962C8B-B14F-4D97-AF65-F5344CB8AC3E}">
        <p14:creationId xmlns:p14="http://schemas.microsoft.com/office/powerpoint/2010/main" val="17499269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E53C2E44-490E-612D-CD4C-0E25115E40CA}"/>
              </a:ext>
            </a:extLst>
          </p:cNvPr>
          <p:cNvSpPr txBox="1"/>
          <p:nvPr/>
        </p:nvSpPr>
        <p:spPr>
          <a:xfrm>
            <a:off x="1048871" y="177123"/>
            <a:ext cx="10542493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pt-BR" sz="28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Possibilidade da natureza composta do salário: 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 salário não precisa ser pago exclusivamente em dinheiro, podendo parte ser quitado em pecúnia, parte em utilidades;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pt-BR" sz="2800" b="1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28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Determinação heterônoma: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o estado intervém para fixar o mínimo de salário que pode ser contratado entre as partes (</a:t>
            </a:r>
            <a:r>
              <a:rPr lang="pt-BR" sz="280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 tooltip="CONSTITUIÇÃO DA REPÚBLICA FEDERATIVA DO BRASIL DE 198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CF/1988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art. </a:t>
            </a:r>
            <a:r>
              <a:rPr lang="pt-BR" sz="280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 tooltip="Artigo 7 da Constituição Federal de 198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7º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pt-BR" sz="280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4" tooltip="Inciso IV do Artigo 7 da Constituição Federal de 198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IV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Os contratantes (empregado e empregador) são livres para estipular as cláusulas contratuais desde que respeitem as normas de proteção mínima ao trabalhador, dentre elas o salário mínimo fixado pelo estado, ou mesmo o piso salarial imposto por lei ou por convenção coletiva. É o que se denomina intervencionismo básico do Estado.</a:t>
            </a:r>
          </a:p>
        </p:txBody>
      </p:sp>
    </p:spTree>
    <p:extLst>
      <p:ext uri="{BB962C8B-B14F-4D97-AF65-F5344CB8AC3E}">
        <p14:creationId xmlns:p14="http://schemas.microsoft.com/office/powerpoint/2010/main" val="14611173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834530A0-18AE-480B-F0CF-B0316624B449}"/>
              </a:ext>
            </a:extLst>
          </p:cNvPr>
          <p:cNvSpPr txBox="1"/>
          <p:nvPr/>
        </p:nvSpPr>
        <p:spPr>
          <a:xfrm>
            <a:off x="1694329" y="486352"/>
            <a:ext cx="965498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pt-BR" sz="28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Essencialidade: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o salário é essencial para a caracterização do contrato de trabalho, que é oneroso por definição.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FF88183-03FE-2C6F-3ECC-B0A4E1FF35AE}"/>
              </a:ext>
            </a:extLst>
          </p:cNvPr>
          <p:cNvSpPr txBox="1"/>
          <p:nvPr/>
        </p:nvSpPr>
        <p:spPr>
          <a:xfrm>
            <a:off x="1694328" y="2184711"/>
            <a:ext cx="9560859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8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Natureza composta: 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constituída por salário + sobressalário (adicionais, comissões, gratificações etc.)</a:t>
            </a:r>
          </a:p>
          <a:p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Caráter alimentar: 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salário atende a inúmeras necessidades do trabalhador e de sua família;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pt-B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Indisponibilidade: 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salário atende a inúmeras necessidades do trabalhador e de sua família;</a:t>
            </a:r>
          </a:p>
          <a:p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7298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D65E760-E237-52FA-6C6C-F2E86BB1DC1E}"/>
              </a:ext>
            </a:extLst>
          </p:cNvPr>
          <p:cNvSpPr txBox="1"/>
          <p:nvPr/>
        </p:nvSpPr>
        <p:spPr>
          <a:xfrm>
            <a:off x="1627093" y="386834"/>
            <a:ext cx="964154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SALÁRIO MÍNIMO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6B260F72-A45B-7CEF-59D9-EF95B8D96F02}"/>
              </a:ext>
            </a:extLst>
          </p:cNvPr>
          <p:cNvSpPr txBox="1"/>
          <p:nvPr/>
        </p:nvSpPr>
        <p:spPr>
          <a:xfrm>
            <a:off x="954741" y="1639074"/>
            <a:ext cx="11120718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 </a:t>
            </a:r>
            <a:r>
              <a:rPr lang="pt-BR" sz="28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salário mínimo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é o valor mais baixo de salário que os empregadores podem legalmente pagar aos seus funcionários pelo tempo e esforço gastos na produção de bens e serviços no âmbito nacional. </a:t>
            </a:r>
          </a:p>
          <a:p>
            <a:pPr algn="just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 primeiras leis modernas de salário mínimo surgiram na </a:t>
            </a:r>
            <a:r>
              <a:rPr lang="pt-BR" sz="280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 tooltip="Austráli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Austrália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e na </a:t>
            </a:r>
            <a:r>
              <a:rPr lang="pt-BR" sz="280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 tooltip="Nova Zelândi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Nova Zelândia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nos séculos </a:t>
            </a:r>
            <a:r>
              <a:rPr lang="pt-BR" sz="280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4" tooltip="Século XIX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XIX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e </a:t>
            </a:r>
            <a:r>
              <a:rPr lang="pt-BR" sz="280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5" tooltip="Século XX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XX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mas as origens das leis de salário remontam à 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6" tooltip="Europa medieval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Europa </a:t>
            </a:r>
            <a:r>
              <a:rPr lang="pt-BR" sz="280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6" tooltip="Europa medieval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medieval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no </a:t>
            </a:r>
            <a:r>
              <a:rPr lang="pt-BR" sz="280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7" tooltip="Século XIV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século XIV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98315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8FCD354E-8D31-2248-0BF4-9981AB36344B}"/>
              </a:ext>
            </a:extLst>
          </p:cNvPr>
          <p:cNvSpPr txBox="1"/>
          <p:nvPr/>
        </p:nvSpPr>
        <p:spPr>
          <a:xfrm>
            <a:off x="726141" y="366623"/>
            <a:ext cx="10394577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28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Brasil</a:t>
            </a:r>
          </a:p>
          <a:p>
            <a:pPr algn="just"/>
            <a:endParaRPr lang="pt-BR" sz="2800" b="0" i="0" u="none" strike="noStrike" dirty="0">
              <a:effectLst/>
              <a:latin typeface="Times New Roman" panose="02020603050405020304" pitchFamily="18" charset="0"/>
              <a:cs typeface="Times New Roman" panose="02020603050405020304" pitchFamily="18" charset="0"/>
              <a:hlinkClick r:id="rId2" tooltip="Getúlio Vargas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just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  <a:hlinkClick r:id="rId2" tooltip="Getúlio Vargas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just"/>
            <a:r>
              <a:rPr lang="pt-BR" sz="280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 tooltip="Getúlio Varga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Getúlio Vargas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foi o responsável pela instituição do salário-mínimo no Brasil em 1930. Com uma fórmula simples, criou uma "cesta básica" e recomendou que "o salário-mínimo deveria cobrir 10 cestas básicas regionais de gêneros alimentícios". </a:t>
            </a:r>
          </a:p>
          <a:p>
            <a:pPr algn="just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Essa sua instrução foi regulamentada mais tarde pelas: lei nº 185 de janeiro de </a:t>
            </a:r>
            <a:r>
              <a:rPr lang="pt-BR" sz="280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 tooltip="193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1936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e pelo decreto-lei nº 399 de abril de </a:t>
            </a:r>
            <a:r>
              <a:rPr lang="pt-BR" sz="280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4" tooltip="193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1938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O Decreto-Lei nº 2 162 de </a:t>
            </a:r>
            <a:r>
              <a:rPr lang="pt-BR" sz="280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5" tooltip="1º de maio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1º de maio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de </a:t>
            </a:r>
            <a:r>
              <a:rPr lang="pt-BR" sz="280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6" tooltip="194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1940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fixou os valores do salário-mínimo, e foi nesse ano que ele passou a vigorar</a:t>
            </a:r>
          </a:p>
        </p:txBody>
      </p:sp>
    </p:spTree>
    <p:extLst>
      <p:ext uri="{BB962C8B-B14F-4D97-AF65-F5344CB8AC3E}">
        <p14:creationId xmlns:p14="http://schemas.microsoft.com/office/powerpoint/2010/main" val="41767888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E6F6E9BF-CE01-01B3-F561-8693CF5B3283}"/>
              </a:ext>
            </a:extLst>
          </p:cNvPr>
          <p:cNvSpPr txBox="1"/>
          <p:nvPr/>
        </p:nvSpPr>
        <p:spPr>
          <a:xfrm>
            <a:off x="564776" y="1022927"/>
            <a:ext cx="10676965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 </a:t>
            </a:r>
            <a:r>
              <a:rPr lang="pt-BR" sz="280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 tooltip="Constituição brasileira de 198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Constituição brasileira de 1988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estabelece, no </a:t>
            </a:r>
            <a:r>
              <a:rPr lang="pt-BR" sz="280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 tooltip="s:Constituição de 1988 da República Federativa do Brasil/Título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artigo 7º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Título II, capítulo II (Dos Direitos Sociais), o direito de todo trabalhador a um salário-mínimo. </a:t>
            </a:r>
          </a:p>
          <a:p>
            <a:pPr algn="just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 inciso IV manteve basicamente a definição da antiga CLT ao estabelecer que o valor do salário fosse "capaz de atender a suas (do trabalhador) necessidades vitais básicas e às de sua família com moradia, alimentação, educação, saúde, lazer, vestuário, higiene, transporte e previdência social". </a:t>
            </a:r>
          </a:p>
          <a:p>
            <a:pPr algn="just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Esta cláusula também garante reajustes periódicos a fim de preservar o poder aquisitivo do trabalhador.</a:t>
            </a: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3210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4EC5F9AF-9FD0-A013-AF59-6504443743E2}"/>
              </a:ext>
            </a:extLst>
          </p:cNvPr>
          <p:cNvSpPr txBox="1"/>
          <p:nvPr/>
        </p:nvSpPr>
        <p:spPr>
          <a:xfrm>
            <a:off x="726140" y="2066408"/>
            <a:ext cx="11322424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Constituição Federal assegura a todos os trabalhadores o salário mínimo fixado em lei nacionalmente unificado, e o piso salarial proporcional à extensão e à complexidade do trabalho. </a:t>
            </a:r>
          </a:p>
          <a:p>
            <a:pPr algn="just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Assim, os trabalhadores em geral estão protegidos pelo salário mínimo, e determinadas categorias estão amparadas pelo salário profissional, sendo que este nunca será inferior ao mínimo legal.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32BE41C-7EF6-9CE8-6746-61CD56F74E3B}"/>
              </a:ext>
            </a:extLst>
          </p:cNvPr>
          <p:cNvSpPr txBox="1"/>
          <p:nvPr/>
        </p:nvSpPr>
        <p:spPr>
          <a:xfrm>
            <a:off x="2470897" y="1032292"/>
            <a:ext cx="60982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SALÁRIO PROFISSIONAL</a:t>
            </a:r>
          </a:p>
        </p:txBody>
      </p:sp>
    </p:spTree>
    <p:extLst>
      <p:ext uri="{BB962C8B-B14F-4D97-AF65-F5344CB8AC3E}">
        <p14:creationId xmlns:p14="http://schemas.microsoft.com/office/powerpoint/2010/main" val="3041030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C8E10950-E829-A63B-2036-D8C10003B8A3}"/>
              </a:ext>
            </a:extLst>
          </p:cNvPr>
          <p:cNvSpPr txBox="1"/>
          <p:nvPr/>
        </p:nvSpPr>
        <p:spPr>
          <a:xfrm>
            <a:off x="407894" y="241690"/>
            <a:ext cx="11376212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Remuneração e salário: conceito, formas, modos de pagamentos, 13° salário, salário mínimo e salário profissional, salário-família, adicionais, proteção legal do salário, equiparação e participação nos lucros e resultados. Trabalho da mulher e do menor: proteção, duração, trabalho noturno, repousos obrigatórios, proteção à maternidade e ao trabalho do menor.</a:t>
            </a:r>
          </a:p>
          <a:p>
            <a:pPr algn="just"/>
            <a:b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t-BR" sz="28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Direito administrativo do trabalho: inspeção do trabalho, identificação profissional, medicina e segurança do trabalho, nacionalização do trabalho, infrações e penalidades. Direito coletivo do trabalho: o seu conceito, a organização sindical, o registro sindical, a administração do sindicato, a negociação coletiva e contrato coletivo, a greve. Solução dos conflitos trabalhista, pela via administrativa.</a:t>
            </a:r>
          </a:p>
        </p:txBody>
      </p:sp>
    </p:spTree>
    <p:extLst>
      <p:ext uri="{BB962C8B-B14F-4D97-AF65-F5344CB8AC3E}">
        <p14:creationId xmlns:p14="http://schemas.microsoft.com/office/powerpoint/2010/main" val="39751082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D7DA7DE1-F94F-04C9-7012-B56616893B37}"/>
              </a:ext>
            </a:extLst>
          </p:cNvPr>
          <p:cNvSpPr txBox="1"/>
          <p:nvPr/>
        </p:nvSpPr>
        <p:spPr>
          <a:xfrm>
            <a:off x="847166" y="1334811"/>
            <a:ext cx="10932458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salário profissional pode resultar de lei, ou de norma coletiva, sendo esta determinada por acordo ou convenção coletiva de trabalho. Enquanto o salário mínimo é amplo e geral, o salário profissional é restrito a determinada profissão ou categoria de trabalhadores. </a:t>
            </a:r>
          </a:p>
          <a:p>
            <a:pPr algn="just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salário profissional tem por objetivo resguardar a dignidade da profissão ou da categoria. Quando a lei não fixar, o piso salarial da categoria poderá ser negociado pelo sindicato, através de convenção coletiva ou resultar de sentença em dissídio coletivo. </a:t>
            </a:r>
          </a:p>
        </p:txBody>
      </p:sp>
    </p:spTree>
    <p:extLst>
      <p:ext uri="{BB962C8B-B14F-4D97-AF65-F5344CB8AC3E}">
        <p14:creationId xmlns:p14="http://schemas.microsoft.com/office/powerpoint/2010/main" val="42117213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7E393363-2F7D-6112-FBF2-8DE08A90BF59}"/>
              </a:ext>
            </a:extLst>
          </p:cNvPr>
          <p:cNvSpPr txBox="1"/>
          <p:nvPr/>
        </p:nvSpPr>
        <p:spPr>
          <a:xfrm>
            <a:off x="618565" y="1061960"/>
            <a:ext cx="11268635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Este piso salarial será o mínimo a ser pago a qualquer trabalhador que pertença a categoria profissional, independentemente da função exercida. No caso dos metalúrgicos, por exemplo, independentemente de o trabalhador ser soldador, torneiro ou galvanizador, todos não poderão receber salário inferior ao piso da categoria. </a:t>
            </a:r>
          </a:p>
          <a:p>
            <a:pPr algn="just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 relação à sentença em dissídio, a tendência é que esta deixe de fixar o mínimo da categoria, já que é cada vez maior a oposição à intervenção da justiça do trabalho nas relações entre patrões e empregados. Assim, ficaria para os acordos ou convenções coletivas negociarem e fixarem o piso salarial da categoria. Pode ocorrer também de o salário profissional ser fixado através de lei. Esse é o caso, por exemplo, dos médicos e de outros profissionais</a:t>
            </a:r>
          </a:p>
        </p:txBody>
      </p:sp>
    </p:spTree>
    <p:extLst>
      <p:ext uri="{BB962C8B-B14F-4D97-AF65-F5344CB8AC3E}">
        <p14:creationId xmlns:p14="http://schemas.microsoft.com/office/powerpoint/2010/main" val="22086247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4C404D2F-3BD0-958F-8109-189812E44D8E}"/>
              </a:ext>
            </a:extLst>
          </p:cNvPr>
          <p:cNvSpPr txBox="1"/>
          <p:nvPr/>
        </p:nvSpPr>
        <p:spPr>
          <a:xfrm>
            <a:off x="2753286" y="413728"/>
            <a:ext cx="609824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FIXAÇÃO DO SALÁRIO PROFISSIONAL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15FE333C-419F-00D6-A0C3-23FEDA05DCCA}"/>
              </a:ext>
            </a:extLst>
          </p:cNvPr>
          <p:cNvSpPr txBox="1"/>
          <p:nvPr/>
        </p:nvSpPr>
        <p:spPr>
          <a:xfrm>
            <a:off x="847165" y="1727563"/>
            <a:ext cx="10945906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salário profissional busca atender à natureza da atividade empreendida, às qualidades exigidas do trabalhador para a execução de suas tarefas e às possibilidades econômicas da categoria empresarial. </a:t>
            </a:r>
          </a:p>
          <a:p>
            <a:pPr algn="just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Quando o piso salarial é fixado por lei, ele é extensivo a todo o território nacional, enquanto que o fixado em convenção ou sentença de dissídio tem sua aplicação restrita ao âmbito de representação das entidades participantes da respectiva categoria profissional e econômica, ou seja, a base territorial que normalmente se restringe a um município e/ou região.</a:t>
            </a:r>
          </a:p>
        </p:txBody>
      </p:sp>
    </p:spTree>
    <p:extLst>
      <p:ext uri="{BB962C8B-B14F-4D97-AF65-F5344CB8AC3E}">
        <p14:creationId xmlns:p14="http://schemas.microsoft.com/office/powerpoint/2010/main" val="22422336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A7A52F84-C0E2-ED5B-BADA-B61F443CA3D7}"/>
              </a:ext>
            </a:extLst>
          </p:cNvPr>
          <p:cNvSpPr txBox="1"/>
          <p:nvPr/>
        </p:nvSpPr>
        <p:spPr>
          <a:xfrm>
            <a:off x="900954" y="854865"/>
            <a:ext cx="10771094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Categorias Beneficiadas por Lei Existem determinadas categorias, cujo salário profissional foi fixado através de lei, e que deve ser obrigatoriamente observado pelas empresas. Dentre essas categorias se destacam: </a:t>
            </a:r>
          </a:p>
          <a:p>
            <a:pPr marL="514350" indent="-514350" algn="just">
              <a:buAutoNum type="alphaLcParenR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Médicos (de qualquer especialidade) e Cirurgiões Dentistas O salário profissional dos médicos e cirurgiões dentistas é estabelecido em 3 salários mínimos para a jornada máxima de 4 horas de trabalho.</a:t>
            </a:r>
          </a:p>
          <a:p>
            <a:pPr marL="514350" indent="-514350" algn="just">
              <a:buAutoNum type="alphaLcParenR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Serviços Auxiliares Para os auxiliares dos médicos e cirurgiões dentistas, o salário profissional foi fixado em 2 salários mínimos para a jornada de 4 horas de trabalho. </a:t>
            </a:r>
          </a:p>
          <a:p>
            <a:pPr marL="514350" indent="-514350" algn="just">
              <a:buAutoNum type="alphaLcParenR"/>
            </a:pP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Técnicos em Radiologia Para estes profissionais a legislação fixou o salário profissional em 2 salários mínimos para uma jornada de 24 horas semanais.</a:t>
            </a:r>
          </a:p>
        </p:txBody>
      </p:sp>
    </p:spTree>
    <p:extLst>
      <p:ext uri="{BB962C8B-B14F-4D97-AF65-F5344CB8AC3E}">
        <p14:creationId xmlns:p14="http://schemas.microsoft.com/office/powerpoint/2010/main" val="12821781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8606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89E63049-7D11-424F-C4F2-90644AEA8B0C}"/>
              </a:ext>
            </a:extLst>
          </p:cNvPr>
          <p:cNvSpPr txBox="1"/>
          <p:nvPr/>
        </p:nvSpPr>
        <p:spPr>
          <a:xfrm>
            <a:off x="1465730" y="454069"/>
            <a:ext cx="10367682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SALÁRIO E REMUNERAÇÃO </a:t>
            </a:r>
          </a:p>
          <a:p>
            <a:pPr algn="ctr"/>
            <a:endParaRPr lang="pt-BR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RECAPTULANDO</a:t>
            </a:r>
          </a:p>
          <a:p>
            <a:pPr algn="ctr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Serão considerados trabalhadores </a:t>
            </a:r>
            <a:r>
              <a:rPr lang="pt-BR" sz="28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quaisquer pessoas 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que se utilize de sua força de trabalho, </a:t>
            </a:r>
            <a:r>
              <a:rPr lang="pt-BR" sz="28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executando obras ou serviços para outrem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mediante o </a:t>
            </a:r>
            <a:r>
              <a:rPr lang="pt-BR" sz="28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pagamento de uma contraprestação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que terá natureza retributiva diante da prestação desempenhada. Portanto, será trabalhador qualquer pessoa que utilize sua mão de obra para receber valores em troca.</a:t>
            </a:r>
          </a:p>
          <a:p>
            <a:pPr algn="just"/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DEFINIÇÃO DE EMPREGADO: CLT: 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ARTIGO 3º</a:t>
            </a:r>
          </a:p>
          <a:p>
            <a:pPr algn="ctr"/>
            <a:endParaRPr lang="pt-B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7700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117D773-A1BE-3060-DDFB-4E1EA3ED989A}"/>
              </a:ext>
            </a:extLst>
          </p:cNvPr>
          <p:cNvSpPr txBox="1"/>
          <p:nvPr/>
        </p:nvSpPr>
        <p:spPr>
          <a:xfrm>
            <a:off x="1331259" y="1061909"/>
            <a:ext cx="10421470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Empregado será todo o trabalhador que, cumulativamente, preencher os seguintes requisitos: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Pessoa Física;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Pessoalidade;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Subordinação;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Habitualidade;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pt-BR" sz="28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Onerosidade</a:t>
            </a:r>
            <a:r>
              <a:rPr lang="pt-BR" b="0" i="0" dirty="0">
                <a:effectLst/>
                <a:latin typeface="Georgia" panose="02040502050405020303" pitchFamily="18" charset="0"/>
              </a:rPr>
              <a:t>.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É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 contraprestação retributiva pelo desempenho das atividades, valendo-se a intenção de receber salário, ou seja, </a:t>
            </a:r>
            <a:r>
              <a:rPr lang="pt-BR" sz="28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mesmo que não seja realizado o pagamento normalmente, (ANALISAR)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prevalecerá a intenção do empregado em receber seus ordenados, conforme estipulação prévia</a:t>
            </a:r>
            <a:r>
              <a:rPr lang="pt-BR" b="0" i="0" dirty="0">
                <a:effectLst/>
                <a:latin typeface="Georgia" panose="02040502050405020303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19798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350F8806-23DA-4816-8B7C-F0D3C8D72304}"/>
              </a:ext>
            </a:extLst>
          </p:cNvPr>
          <p:cNvSpPr txBox="1"/>
          <p:nvPr/>
        </p:nvSpPr>
        <p:spPr>
          <a:xfrm>
            <a:off x="914400" y="2420061"/>
            <a:ext cx="10919011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 conceito de salário está disposto no art. </a:t>
            </a:r>
            <a:r>
              <a:rPr lang="pt-BR" sz="280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 tooltip="Artigo 457 do Decreto Lei nº 5.452 de 01 de Maio de 194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457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pt-BR" sz="28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caput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e em seu </a:t>
            </a:r>
            <a:r>
              <a:rPr lang="pt-BR" sz="28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§ 1º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da </a:t>
            </a:r>
            <a:r>
              <a:rPr lang="pt-BR" sz="280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 tooltip="DECRETO-LEI N.º 5.452, DE 1º DE MAIO DE 194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CLT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ou seja, compreende-se como salário a retribuição (seja dinheiro ou utilidade) do serviço prestado, diretamente do empregador ao empregado, integrando-se, também, ao salário, a importância fixa estipulada, as gratificações legais e as comissões pagas pelo empregador</a:t>
            </a:r>
            <a:r>
              <a:rPr lang="pt-BR" b="0" i="0" dirty="0">
                <a:effectLst/>
                <a:latin typeface="Georgia" panose="02040502050405020303" pitchFamily="18" charset="0"/>
              </a:rPr>
              <a:t>.</a:t>
            </a:r>
            <a:endParaRPr lang="pt-BR" dirty="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36C83874-8376-3F60-0118-1136B82B7D55}"/>
              </a:ext>
            </a:extLst>
          </p:cNvPr>
          <p:cNvSpPr txBox="1"/>
          <p:nvPr/>
        </p:nvSpPr>
        <p:spPr>
          <a:xfrm>
            <a:off x="1586753" y="860612"/>
            <a:ext cx="1013908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4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SALÁRIO OU REMUNERAÇÃO?</a:t>
            </a:r>
            <a:endParaRPr lang="pt-BR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580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3B30B111-1739-FAED-4242-15F6EAB935F9}"/>
              </a:ext>
            </a:extLst>
          </p:cNvPr>
          <p:cNvSpPr txBox="1"/>
          <p:nvPr/>
        </p:nvSpPr>
        <p:spPr>
          <a:xfrm>
            <a:off x="470647" y="178430"/>
            <a:ext cx="11214847" cy="66787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Entretanto, a doutrina diverge do </a:t>
            </a:r>
            <a:r>
              <a:rPr lang="pt-BR" sz="28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caput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do art. </a:t>
            </a:r>
            <a:r>
              <a:rPr lang="pt-BR" sz="2800" b="1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 tooltip="Artigo 457 do Decreto Lei nº 5.452 de 01 de Maio de 194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457</a:t>
            </a:r>
            <a:r>
              <a:rPr lang="pt-BR" sz="28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da </a:t>
            </a:r>
            <a:r>
              <a:rPr lang="pt-BR" sz="2800" b="1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 tooltip="DECRETO-LEI N.º 5.452, DE 1º DE MAIO DE 194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CLT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compreendendo que o termo “contraprestação” é um equívoco do legislador, justificando que não há uma exata correspondência entre o salário e o serviço prestado, visto que quando o empregado está de férias continua recebendo seu salário</a:t>
            </a:r>
            <a:r>
              <a:rPr lang="pt-BR" b="1" i="0" dirty="0">
                <a:effectLst/>
                <a:latin typeface="Georgia" panose="02040502050405020303" pitchFamily="18" charset="0"/>
              </a:rPr>
              <a:t>. 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remuneração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possui conceito mais amplo, englobando também o salário, mas também as parcelas pagas por terceiro (p. ex. gorjetas). </a:t>
            </a:r>
          </a:p>
          <a:p>
            <a:pPr algn="just"/>
            <a:endParaRPr lang="pt-BR" dirty="0">
              <a:latin typeface="Georgia" panose="02040502050405020303" pitchFamily="18" charset="0"/>
            </a:endParaRPr>
          </a:p>
          <a:p>
            <a:pPr algn="just"/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súmula 354 do TST dispõe</a:t>
            </a:r>
            <a:r>
              <a:rPr lang="pt-BR" sz="28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“As gorjetas, cobradas pelo empregador na nota de serviço ou oferecidas espontaneamente pelos clientes, integram a remuneração do empregado, não servindo de base de cálculo para as parcelas de aviso-prévio, adicional noturno, horas extras e repouso semanal remunerado.” 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Isto porque a posição minoritária da doutrina compreende que salário e remuneração são a mesma coisa, justificando que o legislador não teria englobado a gorjeta no conceito de salário pois não é uma contraprestação paga diretamente do empregador ao empregado.</a:t>
            </a: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649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AEA3E402-6F37-774B-2482-C9E6E9217B29}"/>
              </a:ext>
            </a:extLst>
          </p:cNvPr>
          <p:cNvSpPr txBox="1"/>
          <p:nvPr/>
        </p:nvSpPr>
        <p:spPr>
          <a:xfrm>
            <a:off x="1949824" y="329017"/>
            <a:ext cx="957430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4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Salário e Remuneração</a:t>
            </a:r>
          </a:p>
          <a:p>
            <a:pPr algn="ctr"/>
            <a:r>
              <a:rPr lang="pt-BR" sz="4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Qual a diferença?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7D1A80F1-8597-1A1B-CB9C-0C54B1A00FE2}"/>
              </a:ext>
            </a:extLst>
          </p:cNvPr>
          <p:cNvSpPr txBox="1"/>
          <p:nvPr/>
        </p:nvSpPr>
        <p:spPr>
          <a:xfrm>
            <a:off x="575983" y="1652456"/>
            <a:ext cx="11040034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Frequentemente, observamos a confusão entre remuneração e salário, não raro sendo tratados como palavras diferentes para o mesmo significado. Porém, é necessário deixar claro a distinção entre os conceitos, pois possuem características próprias e geram efeitos jurídicos específicos, no âmbito trabalhista. Em parte, a confusão é gerada pela redação do Artigo </a:t>
            </a:r>
            <a:r>
              <a:rPr lang="pt-BR" sz="280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 tooltip="Artigo 457 do Decreto Lei nº 5.452 de 01 de Maio de 194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457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caput, da </a:t>
            </a:r>
            <a:r>
              <a:rPr lang="pt-BR" sz="280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 tooltip="DECRETO-LEI N.º 5.452, DE 1º DE MAIO DE 194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CLT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pt-BR" sz="2800" b="0" i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Artigo </a:t>
            </a:r>
            <a:r>
              <a:rPr lang="pt-BR" sz="2800" b="0" i="1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 tooltip="Artigo 457 do Decreto Lei nº 5.452 de 01 de Maio de 194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457</a:t>
            </a:r>
            <a:r>
              <a:rPr lang="pt-BR" sz="28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pt-BR" sz="2800" b="0" i="1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 tooltip="DECRETO-LEI N.º 5.452, DE 1º DE MAIO DE 194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CLT</a:t>
            </a:r>
            <a:r>
              <a:rPr lang="pt-BR" sz="2800" b="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– Compreendem-se na remuneração do empregado, para todos os efeitos legais, além do salário devido e pago diretamente pelo empregador, como contraprestação do serviço, as gorjetas que receber.</a:t>
            </a:r>
            <a:endParaRPr lang="pt-BR" sz="28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71734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E21D26FB-1E7A-6928-5B86-AEF18C57AA06}"/>
              </a:ext>
            </a:extLst>
          </p:cNvPr>
          <p:cNvSpPr txBox="1"/>
          <p:nvPr/>
        </p:nvSpPr>
        <p:spPr>
          <a:xfrm>
            <a:off x="549089" y="938216"/>
            <a:ext cx="11093822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t-BR" sz="28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Como vemos, o legislador acabou por não definir o significado nem de um nem de outro, mas definiu, taxativamente, os elementos que integram a remuneração – salário e gorjetas.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pt-BR" sz="28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Conceito de Salário e Remuneração</a:t>
            </a:r>
          </a:p>
          <a:p>
            <a:pPr algn="just"/>
            <a:endParaRPr lang="pt-BR" sz="28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Para Amauri Mascaro Nascimento, </a:t>
            </a:r>
            <a:r>
              <a:rPr lang="pt-BR" sz="28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salário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é o conjunto de percepções econômicas devidas pelo empregador ao empregado, não só como contraprestação do trabalho, mas, também, pelos períodos em que estiver à disposição aguardando ordens, pelos descansos remunerados, pelas interrupções do contrato de trabalho ou por força de lei.</a:t>
            </a:r>
          </a:p>
        </p:txBody>
      </p:sp>
    </p:spTree>
    <p:extLst>
      <p:ext uri="{BB962C8B-B14F-4D97-AF65-F5344CB8AC3E}">
        <p14:creationId xmlns:p14="http://schemas.microsoft.com/office/powerpoint/2010/main" val="35355461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706D0731-6E89-7081-7550-F934298F98EE}"/>
              </a:ext>
            </a:extLst>
          </p:cNvPr>
          <p:cNvSpPr txBox="1"/>
          <p:nvPr/>
        </p:nvSpPr>
        <p:spPr>
          <a:xfrm>
            <a:off x="1317813" y="935494"/>
            <a:ext cx="10273552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Por sua vez, a </a:t>
            </a:r>
            <a:r>
              <a:rPr lang="pt-BR" sz="28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remuneração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descrita no artigo </a:t>
            </a:r>
            <a:r>
              <a:rPr lang="pt-BR" sz="280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 tooltip="Artigo 457 do Decreto Lei nº 5.452 de 01 de Maio de 194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457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da </a:t>
            </a:r>
            <a:r>
              <a:rPr lang="pt-BR" sz="280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 tooltip="DECRETO-LEI N.º 5.452, DE 1º DE MAIO DE 194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CLT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é o conjunto de pagamentos recebido pelo empregado, diretamente pelo seu empregador, através do salário, bem como aqueles valores recebidos por terceiros, que são as gorjetas.</a:t>
            </a:r>
          </a:p>
          <a:p>
            <a:pPr algn="just"/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8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b="0" i="0" dirty="0">
                <a:effectLst/>
                <a:latin typeface="Georgia" panose="02040502050405020303" pitchFamily="18" charset="0"/>
              </a:rPr>
              <a:t> </a:t>
            </a:r>
            <a:r>
              <a:rPr lang="pt-BR" sz="28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Desta forma, o salário corresponde ao valor recebido pelo empregado, pelos serviços prestados ao empregador, enquanto a remuneração engloba todos os pagamentos recebidos pelo empregado – salário e verbas de natureza salarial – e a gorjeta, apesar de integrar a remuneração, ressalva-se sua base de cálculo para as hipóteses da súmula 354 do TST.</a:t>
            </a:r>
            <a:endParaRPr lang="pt-B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881173"/>
      </p:ext>
    </p:extLst>
  </p:cSld>
  <p:clrMapOvr>
    <a:masterClrMapping/>
  </p:clrMapOvr>
</p:sld>
</file>

<file path=ppt/theme/theme1.xml><?xml version="1.0" encoding="utf-8"?>
<a:theme xmlns:a="http://schemas.openxmlformats.org/drawingml/2006/main" name="Cacho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497</TotalTime>
  <Words>2158</Words>
  <Application>Microsoft Office PowerPoint</Application>
  <PresentationFormat>Widescreen</PresentationFormat>
  <Paragraphs>106</Paragraphs>
  <Slides>24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24</vt:i4>
      </vt:variant>
    </vt:vector>
  </HeadingPairs>
  <TitlesOfParts>
    <vt:vector size="31" baseType="lpstr">
      <vt:lpstr>Arial</vt:lpstr>
      <vt:lpstr>Century Gothic</vt:lpstr>
      <vt:lpstr>Georgia</vt:lpstr>
      <vt:lpstr>Roboto</vt:lpstr>
      <vt:lpstr>Times New Roman</vt:lpstr>
      <vt:lpstr>Wingdings 3</vt:lpstr>
      <vt:lpstr>Cacho</vt:lpstr>
      <vt:lpstr>DIREITO DO TRABALHO 2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Características do Salário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vanessa amorim</dc:creator>
  <cp:lastModifiedBy>vanessa amorim</cp:lastModifiedBy>
  <cp:revision>34</cp:revision>
  <dcterms:created xsi:type="dcterms:W3CDTF">2022-08-15T16:16:54Z</dcterms:created>
  <dcterms:modified xsi:type="dcterms:W3CDTF">2022-08-16T00:34:08Z</dcterms:modified>
</cp:coreProperties>
</file>