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036E4F-E53C-A154-79AD-8A8FC51B0390}"/>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9110ED7-B809-006C-398C-AA25A1EAD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33D73925-CF2E-C442-4932-91201AD06D5B}"/>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46C59ED4-3E1A-5621-CF89-33B34BD6245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71A7126-3BC8-DE90-229D-703E66A9EF64}"/>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71911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ED4649-670C-99CF-57D8-5335CC5CFDF3}"/>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BA67828E-87CF-30E9-FA40-BB6211FE77B5}"/>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4B81394-8A15-D077-AD35-B63C3116EBD6}"/>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611D48B8-416F-0817-C689-AB855110BE9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0465A93-0D7B-BCEF-D3E9-827B885DBE6C}"/>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156305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E13FD24-95A0-B3BD-5825-DD64BF4E1ED0}"/>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AE85C92B-5B7E-94C3-DBF0-522B816E910F}"/>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B40D8EF-0F8B-99F5-03BB-74AF7E134D21}"/>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226E4ABD-7EFB-B4D8-D59C-1C47B6D97B3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8FF17B5-2751-4C0E-503B-09575C4763DC}"/>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3248169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4E420D-5077-6533-75BF-EB159933D24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9CBF48B-7E7C-0DF6-4DA6-2FC6D9F70387}"/>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466244D-B372-3825-10CA-67E51E053595}"/>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0D891C53-3669-5CBC-5CD4-CF2D2625089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F45AED5-9594-6A3D-10C2-4471C18051C8}"/>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384345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0157DD-5E68-FA75-3ADD-ECDCBBC01527}"/>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BBE38E87-9E4B-CA45-3AFF-3B757376DD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D5AA37A0-CFA0-E048-024C-54012B3BB6A0}"/>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CB646AAE-93DF-6AD8-E6CA-65B0655B3B8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110578C-0E22-4A6A-9B9D-F12151B86C83}"/>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206738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FDB89F-9705-E737-567E-D1B9B92BFB2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C55F6C7-7AFA-9709-F9BF-1936C89BD8F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B49DFBFC-C057-B912-8E13-D070892EE45F}"/>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724653A3-BD29-2D8A-4593-575C81599D47}"/>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6" name="Espaço Reservado para Rodapé 5">
            <a:extLst>
              <a:ext uri="{FF2B5EF4-FFF2-40B4-BE49-F238E27FC236}">
                <a16:creationId xmlns:a16="http://schemas.microsoft.com/office/drawing/2014/main" id="{464F2A72-221C-99D0-DB44-E8AA5E8D6F3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582BFB5-9154-72A7-E28B-09E6204745E0}"/>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1734310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523154-26B8-5950-492B-47F2156CB65F}"/>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5654A8EF-603C-2D79-8B3A-2487F9F9AF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58CD65C3-912C-B6C3-AE75-AD22E4F3CBE9}"/>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2D2EA97-3A55-250D-614D-88FC8449BA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FD89BD8C-D639-BAF4-8BF0-9FD2F2087EFB}"/>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03F4E3F8-72DE-38FA-E30E-02ADF32036DE}"/>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8" name="Espaço Reservado para Rodapé 7">
            <a:extLst>
              <a:ext uri="{FF2B5EF4-FFF2-40B4-BE49-F238E27FC236}">
                <a16:creationId xmlns:a16="http://schemas.microsoft.com/office/drawing/2014/main" id="{08F409D6-DF9E-AAB2-6E44-336C996F08BF}"/>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6E9D0D1E-A0F7-F8D1-B432-A5ACE5D18B77}"/>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249189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EC7B57-323F-BFBD-C0CF-45D84EEA18DA}"/>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EC2C7DB9-6E1F-3028-074B-6B7DB4329690}"/>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4" name="Espaço Reservado para Rodapé 3">
            <a:extLst>
              <a:ext uri="{FF2B5EF4-FFF2-40B4-BE49-F238E27FC236}">
                <a16:creationId xmlns:a16="http://schemas.microsoft.com/office/drawing/2014/main" id="{BE96243A-2503-06D0-E1F9-C367A84B3E74}"/>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DFD39DB6-70BF-7F6A-351E-5D5AB5AF9293}"/>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483074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3D334385-8087-6AEB-9CF6-A77CD80B4701}"/>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3" name="Espaço Reservado para Rodapé 2">
            <a:extLst>
              <a:ext uri="{FF2B5EF4-FFF2-40B4-BE49-F238E27FC236}">
                <a16:creationId xmlns:a16="http://schemas.microsoft.com/office/drawing/2014/main" id="{039393E8-861D-4C7F-8802-39D70CEB9118}"/>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54A9BB81-C1D1-55D6-79F3-264083B8B2E9}"/>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2894045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9541CE-E69A-E924-E420-CAD9A0A70BD5}"/>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FEF00E12-470A-14E1-A365-6C6799A9BA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D5207394-517E-866E-05E3-B77DA06AB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C2A00A7-C769-2C63-9669-1ED2A6C54B3C}"/>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6" name="Espaço Reservado para Rodapé 5">
            <a:extLst>
              <a:ext uri="{FF2B5EF4-FFF2-40B4-BE49-F238E27FC236}">
                <a16:creationId xmlns:a16="http://schemas.microsoft.com/office/drawing/2014/main" id="{9936308A-9009-1F52-7492-DC75DF80295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51A1569-7BFE-04D3-F921-FE27948CC9CC}"/>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1678092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951F9-8703-54B3-5979-C4F8C515A090}"/>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42C0746-0EB0-F8FD-FCE6-46893DA033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30096A7-E054-F194-850F-9C84795590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58C11408-D897-6D5A-A267-465BB38A4357}"/>
              </a:ext>
            </a:extLst>
          </p:cNvPr>
          <p:cNvSpPr>
            <a:spLocks noGrp="1"/>
          </p:cNvSpPr>
          <p:nvPr>
            <p:ph type="dt" sz="half" idx="10"/>
          </p:nvPr>
        </p:nvSpPr>
        <p:spPr/>
        <p:txBody>
          <a:bodyPr/>
          <a:lstStyle/>
          <a:p>
            <a:fld id="{8DC12D38-C2E0-49FB-99FD-71386278AEEA}" type="datetimeFigureOut">
              <a:rPr lang="pt-BR" smtClean="0"/>
              <a:t>16/08/2022</a:t>
            </a:fld>
            <a:endParaRPr lang="pt-BR"/>
          </a:p>
        </p:txBody>
      </p:sp>
      <p:sp>
        <p:nvSpPr>
          <p:cNvPr id="6" name="Espaço Reservado para Rodapé 5">
            <a:extLst>
              <a:ext uri="{FF2B5EF4-FFF2-40B4-BE49-F238E27FC236}">
                <a16:creationId xmlns:a16="http://schemas.microsoft.com/office/drawing/2014/main" id="{0860ACA4-6782-D40A-07C7-E682C615132D}"/>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44D800C-0856-3CF1-B24F-EA72A7B80EC7}"/>
              </a:ext>
            </a:extLst>
          </p:cNvPr>
          <p:cNvSpPr>
            <a:spLocks noGrp="1"/>
          </p:cNvSpPr>
          <p:nvPr>
            <p:ph type="sldNum" sz="quarter" idx="12"/>
          </p:nvPr>
        </p:nvSpPr>
        <p:spPr/>
        <p:txBody>
          <a:bodyPr/>
          <a:lstStyle/>
          <a:p>
            <a:fld id="{80EB658C-08F8-4BCA-BDD0-551E2CD83772}" type="slidenum">
              <a:rPr lang="pt-BR" smtClean="0"/>
              <a:t>‹nº›</a:t>
            </a:fld>
            <a:endParaRPr lang="pt-BR"/>
          </a:p>
        </p:txBody>
      </p:sp>
    </p:spTree>
    <p:extLst>
      <p:ext uri="{BB962C8B-B14F-4D97-AF65-F5344CB8AC3E}">
        <p14:creationId xmlns:p14="http://schemas.microsoft.com/office/powerpoint/2010/main" val="895952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5FF91F4B-741C-4548-FF3A-61FCF83953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BE91E780-4F16-1E62-EFF3-B133B07042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3744D7B-6C65-F74D-2CA8-92C000A203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12D38-C2E0-49FB-99FD-71386278AEEA}" type="datetimeFigureOut">
              <a:rPr lang="pt-BR" smtClean="0"/>
              <a:t>16/08/2022</a:t>
            </a:fld>
            <a:endParaRPr lang="pt-BR"/>
          </a:p>
        </p:txBody>
      </p:sp>
      <p:sp>
        <p:nvSpPr>
          <p:cNvPr id="5" name="Espaço Reservado para Rodapé 4">
            <a:extLst>
              <a:ext uri="{FF2B5EF4-FFF2-40B4-BE49-F238E27FC236}">
                <a16:creationId xmlns:a16="http://schemas.microsoft.com/office/drawing/2014/main" id="{8112719A-E242-59B4-885C-2F404ED75D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67C5E83C-89BC-1C21-3B49-4DAB69448C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EB658C-08F8-4BCA-BDD0-551E2CD83772}" type="slidenum">
              <a:rPr lang="pt-BR" smtClean="0"/>
              <a:t>‹nº›</a:t>
            </a:fld>
            <a:endParaRPr lang="pt-BR"/>
          </a:p>
        </p:txBody>
      </p:sp>
    </p:spTree>
    <p:extLst>
      <p:ext uri="{BB962C8B-B14F-4D97-AF65-F5344CB8AC3E}">
        <p14:creationId xmlns:p14="http://schemas.microsoft.com/office/powerpoint/2010/main" val="826997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r.search.yahoo.com/_ylt=AwrE_pCtiPti7IkKpx7z6Qt.;_ylu=Y29sbwNiZjEEcG9zAzEEdnRpZAMEc2VjA3Ny/RV=2/RE=1660680494/RO=10/RU=https%3a%2f%2fiaps.org.br%2f/RK=2/RS=L.5YGjNaX2SuCuFttvCurZIC_G0-"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ED7A45-C19D-9595-199E-10E323EDB3BF}"/>
              </a:ext>
            </a:extLst>
          </p:cNvPr>
          <p:cNvSpPr>
            <a:spLocks noGrp="1"/>
          </p:cNvSpPr>
          <p:nvPr>
            <p:ph type="ctrTitle"/>
          </p:nvPr>
        </p:nvSpPr>
        <p:spPr/>
        <p:txBody>
          <a:bodyPr/>
          <a:lstStyle/>
          <a:p>
            <a:r>
              <a:rPr lang="pt-BR" dirty="0"/>
              <a:t>DIREITO PREVIDENCIÁRIO</a:t>
            </a:r>
          </a:p>
        </p:txBody>
      </p:sp>
      <p:sp>
        <p:nvSpPr>
          <p:cNvPr id="3" name="Subtítulo 2">
            <a:extLst>
              <a:ext uri="{FF2B5EF4-FFF2-40B4-BE49-F238E27FC236}">
                <a16:creationId xmlns:a16="http://schemas.microsoft.com/office/drawing/2014/main" id="{C63FF618-B19E-2805-54B5-BB277B6F8D3A}"/>
              </a:ext>
            </a:extLst>
          </p:cNvPr>
          <p:cNvSpPr>
            <a:spLocks noGrp="1"/>
          </p:cNvSpPr>
          <p:nvPr>
            <p:ph type="subTitle" idx="1"/>
          </p:nvPr>
        </p:nvSpPr>
        <p:spPr/>
        <p:txBody>
          <a:bodyPr/>
          <a:lstStyle/>
          <a:p>
            <a:r>
              <a:rPr lang="pt-BR" dirty="0"/>
              <a:t>2022.2</a:t>
            </a:r>
          </a:p>
          <a:p>
            <a:r>
              <a:rPr lang="pt-BR" dirty="0"/>
              <a:t>VANESSA AMORIM</a:t>
            </a:r>
          </a:p>
        </p:txBody>
      </p:sp>
    </p:spTree>
    <p:extLst>
      <p:ext uri="{BB962C8B-B14F-4D97-AF65-F5344CB8AC3E}">
        <p14:creationId xmlns:p14="http://schemas.microsoft.com/office/powerpoint/2010/main" val="2363106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AB17FE29-5E13-FD70-445D-2034245AA63E}"/>
              </a:ext>
            </a:extLst>
          </p:cNvPr>
          <p:cNvSpPr txBox="1"/>
          <p:nvPr/>
        </p:nvSpPr>
        <p:spPr>
          <a:xfrm>
            <a:off x="495300" y="802358"/>
            <a:ext cx="11201399" cy="4832092"/>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Em 1937 foi outorgada uma nova Constituição, no entanto, esta, por ser muito sintética em matéria previdenciária, não evoluiu em relação às outras.</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constituição de 1946 foi promulgada, e com ela iniciou-se uma sistematização constitucional da matéria previdenciária, que foi incluída no mesmo artigo que versava sobre o Direito do Trabalho.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Foi nesta Constituição que surgiu pela primeira vez o termo “previdência social”. O artigo 157, XVI previa que previdência, mediante contribuição da União, do empregador e do empregado, em favor da maternidade e contra as consequências da doença, da velhice, da invalidez e da morte</a:t>
            </a:r>
            <a:r>
              <a:rPr lang="pt-BR" b="0" i="0" dirty="0">
                <a:effectLst/>
                <a:latin typeface="Merriweather" panose="00000500000000000000" pitchFamily="2" charset="0"/>
              </a:rPr>
              <a:t>.</a:t>
            </a:r>
            <a:endParaRPr lang="pt-BR" dirty="0"/>
          </a:p>
        </p:txBody>
      </p:sp>
    </p:spTree>
    <p:extLst>
      <p:ext uri="{BB962C8B-B14F-4D97-AF65-F5344CB8AC3E}">
        <p14:creationId xmlns:p14="http://schemas.microsoft.com/office/powerpoint/2010/main" val="140094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33E7E975-0F00-1986-BCD1-6B23481C7AFF}"/>
              </a:ext>
            </a:extLst>
          </p:cNvPr>
          <p:cNvSpPr txBox="1"/>
          <p:nvPr/>
        </p:nvSpPr>
        <p:spPr>
          <a:xfrm>
            <a:off x="470646" y="1119752"/>
            <a:ext cx="10771095" cy="4401205"/>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No período de vigência da CF de 1946 ocorreu a fusão de todas as </a:t>
            </a:r>
            <a:r>
              <a:rPr lang="pt-BR" sz="2800" b="0" i="0" dirty="0" err="1">
                <a:effectLst/>
                <a:latin typeface="Times New Roman" panose="02020603050405020304" pitchFamily="18" charset="0"/>
                <a:cs typeface="Times New Roman" panose="02020603050405020304" pitchFamily="18" charset="0"/>
              </a:rPr>
              <a:t>CAP’s</a:t>
            </a:r>
            <a:r>
              <a:rPr lang="pt-BR" sz="2800" b="0" i="0" dirty="0">
                <a:effectLst/>
                <a:latin typeface="Times New Roman" panose="02020603050405020304" pitchFamily="18" charset="0"/>
                <a:cs typeface="Times New Roman" panose="02020603050405020304" pitchFamily="18" charset="0"/>
              </a:rPr>
              <a:t> ( </a:t>
            </a:r>
            <a:r>
              <a:rPr lang="pt-BR" sz="2800" b="0" i="0" dirty="0">
                <a:solidFill>
                  <a:srgbClr val="000000"/>
                </a:solidFill>
                <a:effectLst/>
                <a:latin typeface="Times New Roman" panose="02020603050405020304" pitchFamily="18" charset="0"/>
                <a:cs typeface="Times New Roman" panose="02020603050405020304" pitchFamily="18" charset="0"/>
              </a:rPr>
              <a:t>Os Centros de Atenção Psicossocial)</a:t>
            </a:r>
            <a:r>
              <a:rPr lang="pt-BR" sz="2800" dirty="0">
                <a:solidFill>
                  <a:srgbClr val="000000"/>
                </a:solidFill>
                <a:latin typeface="Times New Roman" panose="02020603050405020304" pitchFamily="18" charset="0"/>
                <a:cs typeface="Times New Roman" panose="02020603050405020304" pitchFamily="18" charset="0"/>
              </a:rPr>
              <a:t> </a:t>
            </a:r>
            <a:r>
              <a:rPr lang="pt-BR" sz="2800" b="0" i="0" dirty="0">
                <a:effectLst/>
                <a:latin typeface="Times New Roman" panose="02020603050405020304" pitchFamily="18" charset="0"/>
                <a:cs typeface="Times New Roman" panose="02020603050405020304" pitchFamily="18" charset="0"/>
              </a:rPr>
              <a:t>de ferroviários e serviços públicos, originando a CAPFESP Caixa de Aposentadorias e Pensões dos Ferroviários e Empregados dos Serviços Públicos; </a:t>
            </a:r>
            <a:endParaRPr lang="pt-BR" sz="2800" dirty="0">
              <a:latin typeface="Times New Roman" panose="02020603050405020304" pitchFamily="18" charset="0"/>
              <a:cs typeface="Times New Roman" panose="02020603050405020304" pitchFamily="18" charset="0"/>
            </a:endParaRPr>
          </a:p>
          <a:p>
            <a:pPr algn="just"/>
            <a:endParaRPr lang="pt-BR"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O</a:t>
            </a:r>
            <a:r>
              <a:rPr lang="pt-BR" sz="2800" b="0" i="0" dirty="0">
                <a:effectLst/>
                <a:latin typeface="Times New Roman" panose="02020603050405020304" pitchFamily="18" charset="0"/>
                <a:cs typeface="Times New Roman" panose="02020603050405020304" pitchFamily="18" charset="0"/>
              </a:rPr>
              <a:t> advento do o Decreto nº 35.448 uniformizou o sistema de previdência social com o regulamento geral para todos os </a:t>
            </a:r>
            <a:r>
              <a:rPr lang="pt-BR" sz="2800" b="0" i="0" dirty="0" err="1">
                <a:effectLst/>
                <a:latin typeface="Times New Roman" panose="02020603050405020304" pitchFamily="18" charset="0"/>
                <a:cs typeface="Times New Roman" panose="02020603050405020304" pitchFamily="18" charset="0"/>
              </a:rPr>
              <a:t>IAP’s</a:t>
            </a:r>
            <a:r>
              <a:rPr lang="pt-BR" sz="2800" b="0" i="0" dirty="0">
                <a:effectLst/>
                <a:latin typeface="Times New Roman" panose="02020603050405020304" pitchFamily="18" charset="0"/>
                <a:cs typeface="Times New Roman" panose="02020603050405020304" pitchFamily="18" charset="0"/>
              </a:rPr>
              <a:t>,(</a:t>
            </a:r>
            <a:r>
              <a:rPr lang="pt-BR" sz="2800" b="0" i="0" u="none" strike="noStrike" dirty="0">
                <a:solidFill>
                  <a:srgbClr val="1A0DAB"/>
                </a:solidFill>
                <a:effectLst/>
                <a:latin typeface="Roboto" panose="02000000000000000000" pitchFamily="2" charset="0"/>
                <a:hlinkClick r:id="rId2"/>
              </a:rPr>
              <a:t> Instituto de Assistência e Proteção Social</a:t>
            </a:r>
            <a:r>
              <a:rPr lang="pt-BR" sz="2800" u="none" strike="noStrike" dirty="0">
                <a:solidFill>
                  <a:srgbClr val="3F3F3F"/>
                </a:solidFill>
                <a:latin typeface="Roboto" panose="02000000000000000000" pitchFamily="2" charset="0"/>
              </a:rPr>
              <a:t>)</a:t>
            </a:r>
            <a:r>
              <a:rPr lang="pt-BR" sz="2800" b="0" i="0" dirty="0">
                <a:effectLst/>
                <a:latin typeface="Times New Roman" panose="02020603050405020304" pitchFamily="18" charset="0"/>
                <a:cs typeface="Times New Roman" panose="02020603050405020304" pitchFamily="18" charset="0"/>
              </a:rPr>
              <a:t>excluindo os servidores da União, Estados, Municípios e Territórios, sujeitos a regimes próprios de previdência e aqueles que estivessem sujeitos ao regime das </a:t>
            </a:r>
            <a:r>
              <a:rPr lang="pt-BR" sz="2800" b="0" i="0" dirty="0" err="1">
                <a:effectLst/>
                <a:latin typeface="Times New Roman" panose="02020603050405020304" pitchFamily="18" charset="0"/>
                <a:cs typeface="Times New Roman" panose="02020603050405020304" pitchFamily="18" charset="0"/>
              </a:rPr>
              <a:t>CAP’s</a:t>
            </a:r>
            <a:r>
              <a:rPr lang="pt-BR" sz="2800" b="0" i="0" dirty="0">
                <a:effectLst/>
                <a:latin typeface="Times New Roman" panose="02020603050405020304" pitchFamily="18" charset="0"/>
                <a:cs typeface="Times New Roman" panose="02020603050405020304" pitchFamily="18" charset="0"/>
              </a:rPr>
              <a:t>.</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766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A741E24C-3ECF-4355-72BA-5F7243FD67AA}"/>
              </a:ext>
            </a:extLst>
          </p:cNvPr>
          <p:cNvSpPr txBox="1"/>
          <p:nvPr/>
        </p:nvSpPr>
        <p:spPr>
          <a:xfrm>
            <a:off x="737347" y="802412"/>
            <a:ext cx="10717305" cy="4832092"/>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Outro marco importante foi a Lei Orgânica da Previdência Social – LOPS – Lei nº 3.807, que padronizou o sistema assistencial, ampliando benefícios, instituindo o auxílio-natalidade, auxílio-funeral, o auxílio reclusão e estendeu a assistência para outras categorias profissionais.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Passaram a ser segurados todos os que exercessem emprego ou atividade remunerada, a exceção dos servidores da União, Estados, Municípios e Territórios, sujeitos a regimes próprios de previdência, bem como os trabalhadores domésticos e rurais.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LOPS foi regulamentada pelo Decreto nº 48.959.</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6981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A0F9783D-CE0E-DEFA-2A45-B7D5CC49479D}"/>
              </a:ext>
            </a:extLst>
          </p:cNvPr>
          <p:cNvSpPr txBox="1"/>
          <p:nvPr/>
        </p:nvSpPr>
        <p:spPr>
          <a:xfrm>
            <a:off x="676835" y="1463986"/>
            <a:ext cx="10838329" cy="3539430"/>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Constituição de 1967 editada no período militar não inovou em relação à constituição de 1946. O artigo 158 repete praticamente todos os preceitos do artigo 157 da Lei Maior de 1946.</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No mesmo passo foi a Emenda Constitucional nº1 de 1969, em que a matéria previdenciária era tratada juntamente com a do Direito de Trabalho no artigo 165, repetindo quase em sua totalidade os ditames da CF de 1967.</a:t>
            </a:r>
          </a:p>
        </p:txBody>
      </p:sp>
    </p:spTree>
    <p:extLst>
      <p:ext uri="{BB962C8B-B14F-4D97-AF65-F5344CB8AC3E}">
        <p14:creationId xmlns:p14="http://schemas.microsoft.com/office/powerpoint/2010/main" val="522693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9B0AE970-2219-6242-1AC6-B2AB029D49E2}"/>
              </a:ext>
            </a:extLst>
          </p:cNvPr>
          <p:cNvSpPr txBox="1"/>
          <p:nvPr/>
        </p:nvSpPr>
        <p:spPr>
          <a:xfrm>
            <a:off x="484093" y="582067"/>
            <a:ext cx="11416553" cy="6124754"/>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No período militar houve a instituição do PIS -  Programa de Integração Social e o PASEP - Programa de Amparo ao Servidor Público, como uma maneira de integrar o trabalhador na participação dos resultados das empresas; houve a criação do MTPS - Ministério do Trabalho e Previdência Social. Pela primeira vez a previdência social atingia o </a:t>
            </a:r>
            <a:r>
              <a:rPr lang="pt-BR" sz="2800" b="0" i="1" dirty="0">
                <a:effectLst/>
                <a:latin typeface="Times New Roman" panose="02020603050405020304" pitchFamily="18" charset="0"/>
                <a:cs typeface="Times New Roman" panose="02020603050405020304" pitchFamily="18" charset="0"/>
              </a:rPr>
              <a:t>status </a:t>
            </a:r>
            <a:r>
              <a:rPr lang="pt-BR" sz="2800" b="0" i="0" dirty="0">
                <a:effectLst/>
                <a:latin typeface="Times New Roman" panose="02020603050405020304" pitchFamily="18" charset="0"/>
                <a:cs typeface="Times New Roman" panose="02020603050405020304" pitchFamily="18" charset="0"/>
              </a:rPr>
              <a:t>de ministério.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Lei nº 6.439 instituiu o SINPAS - Sistema Nacional de Previdência e Assistência Social, subdividido em: INPS - Instituto Nacional de Previdência Social; INAMPS - Instituto Nacional de Assistência Médica e Previdência Social; LBA - Fundação Legião Brasileira de Assistência, sendo esta para prestar assistência social à pessoa carente; FUNABEM -  Fundação Nacional do Bem-Estar do Menor; DATAPREV - Empresa de Processamento de Dados da Previdência Social; IAPAS Instituto de Administração Financeira da Previdência Social e CEME Central de Medicamentos.</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323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C83DE73B-4631-6958-3609-B5C1469D2FD8}"/>
              </a:ext>
            </a:extLst>
          </p:cNvPr>
          <p:cNvSpPr txBox="1"/>
          <p:nvPr/>
        </p:nvSpPr>
        <p:spPr>
          <a:xfrm>
            <a:off x="865094" y="699247"/>
            <a:ext cx="10461811" cy="5693866"/>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Por fim, outro acontecimento relevante foi a Emenda Constitucional nº 18 concede aposentadoria especial ao professor após 30 anos e à professora após 25 anos de serviço com salário integral.</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Constituição Federal de 1988 passou a tratar a Previdência Social como espécie do gênero Seguridade Social. Assim a maior inovação na atual Ordem Constitucional é que a previdência e a assistência social são integrantes da </a:t>
            </a:r>
            <a:r>
              <a:rPr lang="pt-BR" sz="2800" b="0" i="1" dirty="0">
                <a:effectLst/>
                <a:latin typeface="Times New Roman" panose="02020603050405020304" pitchFamily="18" charset="0"/>
                <a:cs typeface="Times New Roman" panose="02020603050405020304" pitchFamily="18" charset="0"/>
              </a:rPr>
              <a:t>Seguridade Social</a:t>
            </a:r>
            <a:r>
              <a:rPr lang="pt-BR" sz="2800" b="0" i="0" dirty="0">
                <a:effectLst/>
                <a:latin typeface="Times New Roman" panose="02020603050405020304" pitchFamily="18" charset="0"/>
                <a:cs typeface="Times New Roman" panose="02020603050405020304" pitchFamily="18" charset="0"/>
              </a:rPr>
              <a:t>, desvinculando a ordem social da ordem econômica.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O Art.59 do ADCT Ato das Disposições Constitucionais Provisórias, determinou que o Congresso estabelecesse leis de custeio e de benefícios relativos à organização da Seguridade Social.</a:t>
            </a:r>
          </a:p>
        </p:txBody>
      </p:sp>
    </p:spTree>
    <p:extLst>
      <p:ext uri="{BB962C8B-B14F-4D97-AF65-F5344CB8AC3E}">
        <p14:creationId xmlns:p14="http://schemas.microsoft.com/office/powerpoint/2010/main" val="159875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DF27F72-F151-033F-5927-818856D89F66}"/>
              </a:ext>
            </a:extLst>
          </p:cNvPr>
          <p:cNvSpPr txBox="1"/>
          <p:nvPr/>
        </p:nvSpPr>
        <p:spPr>
          <a:xfrm>
            <a:off x="430306" y="238996"/>
            <a:ext cx="11349318" cy="6555641"/>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Na história recente do Brasil os acontecimentos mais marcantes no âmbito da previdência social foram:</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criação do INSS Instituto Nacional do Seguro Social, mediante fusão do IAPAS com o INPS, por meio da Lei nº 8.029 de 1990;</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Estabelecimento da contribuição do empregador-rural para a seguridade social, por meio da Lei nº 8.540 de 1992;</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Extinção do abono de permanência em serviço e excluiu o 13º salário do cálculo do salário de benefício, mediante a Lei nº 8.870 de 1994;</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Criação do fator previdenciário, ponderando-se para o cálculo de alguns benefícios a expectativa de vida, a idade e o tempo de contribuição do segurado, por meio da Lei nº 9.876 de 1999;</a:t>
            </a:r>
          </a:p>
        </p:txBody>
      </p:sp>
    </p:spTree>
    <p:extLst>
      <p:ext uri="{BB962C8B-B14F-4D97-AF65-F5344CB8AC3E}">
        <p14:creationId xmlns:p14="http://schemas.microsoft.com/office/powerpoint/2010/main" val="3133677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FE316126-A169-0FC8-07A9-989F25B19564}"/>
              </a:ext>
            </a:extLst>
          </p:cNvPr>
          <p:cNvSpPr txBox="1"/>
          <p:nvPr/>
        </p:nvSpPr>
        <p:spPr>
          <a:xfrm>
            <a:off x="484094" y="151179"/>
            <a:ext cx="10623176" cy="6555641"/>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Em 2003 a MP 103 reestrutura a administração pública e o MPAS passou a denominar-se MPS Ministério da Previdência Social. A área de assistência social passou para o Ministério da Assistência e Promoção Social, atualmente Ministério do Desenvolvimento Social e Combate à Fome.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Ainda em 2003  a Emenda Constitucional 41 reformou os regimes Próprios de Previdência Social (RPPS), com a criação de subtetos, fim da integralidade e paridade entre o ativo e o inativo, redutor para pensões, institui a contribuição de inativos, pensionista e cria o abono de permanência.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Em relação ao RGPS a EC 41 altera o limite máximo de benefícios e contribuições para R$ 2.400,00, valor este que a partir de maio de 2004 passou a R$ 2.508,72.</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5547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4CA983-8591-2C4D-0D3B-A2242FFF9DDC}"/>
              </a:ext>
            </a:extLst>
          </p:cNvPr>
          <p:cNvSpPr>
            <a:spLocks noGrp="1"/>
          </p:cNvSpPr>
          <p:nvPr>
            <p:ph type="ctrTitle"/>
          </p:nvPr>
        </p:nvSpPr>
        <p:spPr/>
        <p:txBody>
          <a:bodyPr>
            <a:normAutofit fontScale="90000"/>
          </a:bodyPr>
          <a:lstStyle/>
          <a:p>
            <a:r>
              <a:rPr lang="pt-BR" b="1" i="0" dirty="0">
                <a:effectLst/>
                <a:latin typeface="Plus Jakarta Sans"/>
              </a:rPr>
              <a:t>Os atuais princípios da seguridade social</a:t>
            </a:r>
            <a:br>
              <a:rPr lang="pt-BR" b="1" i="0" dirty="0">
                <a:effectLst/>
                <a:latin typeface="Plus Jakarta Sans"/>
              </a:rPr>
            </a:br>
            <a:endParaRPr lang="pt-BR" dirty="0"/>
          </a:p>
        </p:txBody>
      </p:sp>
      <p:sp>
        <p:nvSpPr>
          <p:cNvPr id="3" name="Subtítulo 2">
            <a:extLst>
              <a:ext uri="{FF2B5EF4-FFF2-40B4-BE49-F238E27FC236}">
                <a16:creationId xmlns:a16="http://schemas.microsoft.com/office/drawing/2014/main" id="{D72FB4B3-10AF-A688-7FF1-777BB29174C4}"/>
              </a:ext>
            </a:extLst>
          </p:cNvPr>
          <p:cNvSpPr>
            <a:spLocks noGrp="1"/>
          </p:cNvSpPr>
          <p:nvPr>
            <p:ph type="subTitle" idx="1"/>
          </p:nvPr>
        </p:nvSpPr>
        <p:spPr/>
        <p:txBody>
          <a:bodyPr/>
          <a:lstStyle/>
          <a:p>
            <a:r>
              <a:rPr lang="pt-BR" dirty="0"/>
              <a:t>2022.2</a:t>
            </a:r>
          </a:p>
        </p:txBody>
      </p:sp>
    </p:spTree>
    <p:extLst>
      <p:ext uri="{BB962C8B-B14F-4D97-AF65-F5344CB8AC3E}">
        <p14:creationId xmlns:p14="http://schemas.microsoft.com/office/powerpoint/2010/main" val="2003356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B1B12E6F-7515-500C-8595-790F74422C76}"/>
              </a:ext>
            </a:extLst>
          </p:cNvPr>
          <p:cNvSpPr txBox="1"/>
          <p:nvPr/>
        </p:nvSpPr>
        <p:spPr>
          <a:xfrm>
            <a:off x="212911" y="151179"/>
            <a:ext cx="11766177" cy="6555641"/>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Seguridade Social é um importante equalizador das desigualdades que existem em uma sociedade, no Brasil, este assunto que está entre os ramos do Direito, possui conceitos e princípios que são a base para a finalidade da proteção social.</a:t>
            </a:r>
          </a:p>
          <a:p>
            <a:pPr algn="just"/>
            <a:r>
              <a:rPr lang="pt-BR" sz="2800" dirty="0">
                <a:latin typeface="Times New Roman" panose="02020603050405020304" pitchFamily="18" charset="0"/>
                <a:cs typeface="Times New Roman" panose="02020603050405020304" pitchFamily="18" charset="0"/>
              </a:rPr>
              <a:t>A seguridade é um direito garantido pela Constituição Federal, sendo regulamentado como: </a:t>
            </a:r>
            <a:r>
              <a:rPr lang="pt-BR" sz="2800" b="1" dirty="0">
                <a:latin typeface="Times New Roman" panose="02020603050405020304" pitchFamily="18" charset="0"/>
                <a:cs typeface="Times New Roman" panose="02020603050405020304" pitchFamily="18" charset="0"/>
              </a:rPr>
              <a:t>“um conjunto de ações de iniciativa dos Poderes Públicos e da sociedade, destinadas a assegurar os direitos relativos à saúde, à previdência e à assistência social”, de acordo com o artigo 194 da Constituição Federal.</a:t>
            </a:r>
          </a:p>
          <a:p>
            <a:pPr algn="just"/>
            <a:r>
              <a:rPr lang="pt-BR" sz="2800" dirty="0">
                <a:latin typeface="Times New Roman" panose="02020603050405020304" pitchFamily="18" charset="0"/>
                <a:cs typeface="Times New Roman" panose="02020603050405020304" pitchFamily="18" charset="0"/>
              </a:rPr>
              <a:t>O Estado tem o dever de fazer valer os direitos fundamentais dos cidadãos que fazem parte da sociedade brasileira, sendo o provedor das atividades relacionadas a prestação da saúde, educação e também do trabalho. Em tempos de crise o primeiro setor a ser afetado é o do emprego. Muitos brasileiros atualmente encontram-se sem um trabalho que possa atender as suas necessidades básicas e as da sua família.</a:t>
            </a: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363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ABA1EA3-34B7-1C3A-C118-6D7061F9F807}"/>
              </a:ext>
            </a:extLst>
          </p:cNvPr>
          <p:cNvSpPr txBox="1"/>
          <p:nvPr/>
        </p:nvSpPr>
        <p:spPr>
          <a:xfrm>
            <a:off x="2833968" y="362635"/>
            <a:ext cx="6098240" cy="1938992"/>
          </a:xfrm>
          <a:prstGeom prst="rect">
            <a:avLst/>
          </a:prstGeom>
          <a:noFill/>
        </p:spPr>
        <p:txBody>
          <a:bodyPr wrap="square">
            <a:spAutoFit/>
          </a:bodyPr>
          <a:lstStyle/>
          <a:p>
            <a:pPr algn="ctr"/>
            <a:r>
              <a:rPr lang="pt-BR" sz="4000" b="1" i="0" dirty="0">
                <a:effectLst/>
                <a:latin typeface="Times New Roman" panose="02020603050405020304" pitchFamily="18" charset="0"/>
                <a:cs typeface="Times New Roman" panose="02020603050405020304" pitchFamily="18" charset="0"/>
              </a:rPr>
              <a:t>Breves linhas sobre o histórico do direito previdenciário no Brasil</a:t>
            </a:r>
          </a:p>
        </p:txBody>
      </p:sp>
      <p:sp>
        <p:nvSpPr>
          <p:cNvPr id="5" name="CaixaDeTexto 4">
            <a:extLst>
              <a:ext uri="{FF2B5EF4-FFF2-40B4-BE49-F238E27FC236}">
                <a16:creationId xmlns:a16="http://schemas.microsoft.com/office/drawing/2014/main" id="{46845DD8-70C8-A7D9-F452-0E00CE7E0374}"/>
              </a:ext>
            </a:extLst>
          </p:cNvPr>
          <p:cNvSpPr txBox="1"/>
          <p:nvPr/>
        </p:nvSpPr>
        <p:spPr>
          <a:xfrm>
            <a:off x="726141" y="2690336"/>
            <a:ext cx="10865224" cy="1384995"/>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Seguridade Social no Brasil teve como marco inicial o período do final do Império, em que algumas medidas começaram a ser tomadas para proporcionar aos empregados públicos algumas formas de proteção.</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300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CCAB753-3C32-82AE-5713-EE49B00EC814}"/>
              </a:ext>
            </a:extLst>
          </p:cNvPr>
          <p:cNvSpPr txBox="1"/>
          <p:nvPr/>
        </p:nvSpPr>
        <p:spPr>
          <a:xfrm>
            <a:off x="421341" y="641047"/>
            <a:ext cx="11349318" cy="4832092"/>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Além dessas especificidades a Seguridade Social serve para atender ao trabalhador e trabalhadora que se encontra sem condições de desenvolver suas atividades laborais por conta de alguma condição especial, devido as suas funções no trabalho ou algum outro fato da vida cotidiana que interrompe a sua produtividade, como por exemplo, a reclusão, ocasionando assim uma ruptura nas condições financeiras de sua família.</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1" i="0" dirty="0">
                <a:effectLst/>
                <a:latin typeface="Times New Roman" panose="02020603050405020304" pitchFamily="18" charset="0"/>
                <a:cs typeface="Times New Roman" panose="02020603050405020304" pitchFamily="18" charset="0"/>
              </a:rPr>
              <a:t>A principal função da Seguridade Social </a:t>
            </a:r>
            <a:r>
              <a:rPr lang="pt-BR" sz="2800" b="0" i="0" dirty="0">
                <a:effectLst/>
                <a:latin typeface="Times New Roman" panose="02020603050405020304" pitchFamily="18" charset="0"/>
                <a:cs typeface="Times New Roman" panose="02020603050405020304" pitchFamily="18" charset="0"/>
              </a:rPr>
              <a:t>é garantir que o cidadão brasileiro não seja atingido por situações de indignidade que venham a aumentar níveis de pobreza, a fim de garantir que a ordem social seja mantida e não ocorra o aumento de uma população privada das condições necessárias para viver.</a:t>
            </a:r>
          </a:p>
        </p:txBody>
      </p:sp>
    </p:spTree>
    <p:extLst>
      <p:ext uri="{BB962C8B-B14F-4D97-AF65-F5344CB8AC3E}">
        <p14:creationId xmlns:p14="http://schemas.microsoft.com/office/powerpoint/2010/main" val="154958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2CA00F3F-521B-86FE-BA42-0683CE518323}"/>
              </a:ext>
            </a:extLst>
          </p:cNvPr>
          <p:cNvSpPr txBox="1"/>
          <p:nvPr/>
        </p:nvSpPr>
        <p:spPr>
          <a:xfrm>
            <a:off x="766482" y="1104944"/>
            <a:ext cx="10340788" cy="3970318"/>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Entre os princípios que regem esse ramo do direito está o da </a:t>
            </a:r>
            <a:r>
              <a:rPr lang="pt-BR" sz="2800" b="1" i="0" dirty="0">
                <a:effectLst/>
                <a:latin typeface="Times New Roman" panose="02020603050405020304" pitchFamily="18" charset="0"/>
                <a:cs typeface="Times New Roman" panose="02020603050405020304" pitchFamily="18" charset="0"/>
              </a:rPr>
              <a:t>Solidariedade</a:t>
            </a:r>
            <a:r>
              <a:rPr lang="pt-BR" sz="2800" b="0" i="0" dirty="0">
                <a:effectLst/>
                <a:latin typeface="Times New Roman" panose="02020603050405020304" pitchFamily="18" charset="0"/>
                <a:cs typeface="Times New Roman" panose="02020603050405020304" pitchFamily="18" charset="0"/>
              </a:rPr>
              <a:t>, o que coloca a população juntamente com o governo em posição de provedor dos recursos necessários a cumprir a função desse setor social. </a:t>
            </a:r>
          </a:p>
          <a:p>
            <a:pPr algn="just"/>
            <a:endParaRPr lang="pt-BR"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No</a:t>
            </a:r>
            <a:r>
              <a:rPr lang="pt-BR" sz="2800" b="0" i="0" dirty="0">
                <a:effectLst/>
                <a:latin typeface="Times New Roman" panose="02020603050405020304" pitchFamily="18" charset="0"/>
                <a:cs typeface="Times New Roman" panose="02020603050405020304" pitchFamily="18" charset="0"/>
              </a:rPr>
              <a:t> presente semestre teremos por finalidade, utilizando o estudo bibliográfico, descrever quais os conceitos que regem a Seguridade Social, bem como os principais princípios que são atualmente o norte para as ações sociais realizadas na sociedade brasileira</a:t>
            </a:r>
            <a:r>
              <a:rPr lang="pt-BR" sz="2800" b="0" i="0" dirty="0">
                <a:solidFill>
                  <a:srgbClr val="334155"/>
                </a:solidFill>
                <a:effectLst/>
                <a:latin typeface="Times New Roman" panose="02020603050405020304" pitchFamily="18" charset="0"/>
                <a:cs typeface="Times New Roman" panose="02020603050405020304" pitchFamily="18" charset="0"/>
              </a:rPr>
              <a:t>.</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941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93A4AB88-5C67-445F-9030-923EC3265EB5}"/>
              </a:ext>
            </a:extLst>
          </p:cNvPr>
          <p:cNvSpPr txBox="1"/>
          <p:nvPr/>
        </p:nvSpPr>
        <p:spPr>
          <a:xfrm>
            <a:off x="1035424" y="447346"/>
            <a:ext cx="9910482" cy="1323439"/>
          </a:xfrm>
          <a:prstGeom prst="rect">
            <a:avLst/>
          </a:prstGeom>
          <a:noFill/>
        </p:spPr>
        <p:txBody>
          <a:bodyPr wrap="square">
            <a:spAutoFit/>
          </a:bodyPr>
          <a:lstStyle/>
          <a:p>
            <a:pPr algn="ctr"/>
            <a:r>
              <a:rPr lang="pt-BR" sz="4000" b="1" i="0" dirty="0">
                <a:effectLst/>
                <a:latin typeface="Times New Roman" panose="02020603050405020304" pitchFamily="18" charset="0"/>
                <a:cs typeface="Times New Roman" panose="02020603050405020304" pitchFamily="18" charset="0"/>
              </a:rPr>
              <a:t>OS ATUAIS PRINCÍPIOS DA SEGURIDADE SOCIAL</a:t>
            </a:r>
            <a:endParaRPr lang="pt-BR" sz="4000" dirty="0">
              <a:latin typeface="Times New Roman" panose="02020603050405020304" pitchFamily="18" charset="0"/>
              <a:cs typeface="Times New Roman" panose="02020603050405020304" pitchFamily="18" charset="0"/>
            </a:endParaRPr>
          </a:p>
        </p:txBody>
      </p:sp>
      <p:sp>
        <p:nvSpPr>
          <p:cNvPr id="5" name="CaixaDeTexto 4">
            <a:extLst>
              <a:ext uri="{FF2B5EF4-FFF2-40B4-BE49-F238E27FC236}">
                <a16:creationId xmlns:a16="http://schemas.microsoft.com/office/drawing/2014/main" id="{CC0B232A-896F-BB1B-304C-30039BAF0B1A}"/>
              </a:ext>
            </a:extLst>
          </p:cNvPr>
          <p:cNvSpPr txBox="1"/>
          <p:nvPr/>
        </p:nvSpPr>
        <p:spPr>
          <a:xfrm>
            <a:off x="524436" y="1665744"/>
            <a:ext cx="11510682" cy="4893647"/>
          </a:xfrm>
          <a:prstGeom prst="rect">
            <a:avLst/>
          </a:prstGeom>
          <a:noFill/>
        </p:spPr>
        <p:txBody>
          <a:bodyPr wrap="square">
            <a:spAutoFit/>
          </a:bodyPr>
          <a:lstStyle/>
          <a:p>
            <a:pPr algn="just"/>
            <a:r>
              <a:rPr lang="pt-BR" sz="2400" b="1" i="0" dirty="0">
                <a:effectLst/>
                <a:latin typeface="Times New Roman" panose="02020603050405020304" pitchFamily="18" charset="0"/>
                <a:cs typeface="Times New Roman" panose="02020603050405020304" pitchFamily="18" charset="0"/>
              </a:rPr>
              <a:t>Conceitos</a:t>
            </a:r>
            <a:endParaRPr lang="pt-BR" sz="2400" b="0" i="0" dirty="0">
              <a:effectLst/>
              <a:latin typeface="Times New Roman" panose="02020603050405020304" pitchFamily="18" charset="0"/>
              <a:cs typeface="Times New Roman" panose="02020603050405020304" pitchFamily="18" charset="0"/>
            </a:endParaRPr>
          </a:p>
          <a:p>
            <a:pPr algn="just"/>
            <a:r>
              <a:rPr lang="pt-BR" sz="2400" b="0" i="0" dirty="0">
                <a:effectLst/>
                <a:latin typeface="Times New Roman" panose="02020603050405020304" pitchFamily="18" charset="0"/>
                <a:cs typeface="Times New Roman" panose="02020603050405020304" pitchFamily="18" charset="0"/>
              </a:rPr>
              <a:t>A seguridade social é um direito de todos os cidadãos brasileiros, necessária para que todos possuam garantia de proteção em momentos que não possam por si só suprir suas necessidades básicas. A preocupação social de cuidar das pessoas carentes foi um dos fundamentos para a criação da seguridade social, de acordo com  Augusto </a:t>
            </a:r>
            <a:r>
              <a:rPr lang="pt-BR" sz="2400" b="0" i="0" dirty="0" err="1">
                <a:effectLst/>
                <a:latin typeface="Times New Roman" panose="02020603050405020304" pitchFamily="18" charset="0"/>
                <a:cs typeface="Times New Roman" panose="02020603050405020304" pitchFamily="18" charset="0"/>
              </a:rPr>
              <a:t>Massayki</a:t>
            </a:r>
            <a:r>
              <a:rPr lang="pt-BR" sz="2400" b="0" i="0" dirty="0">
                <a:effectLst/>
                <a:latin typeface="Times New Roman" panose="02020603050405020304" pitchFamily="18" charset="0"/>
                <a:cs typeface="Times New Roman" panose="02020603050405020304" pitchFamily="18" charset="0"/>
              </a:rPr>
              <a:t> </a:t>
            </a:r>
            <a:r>
              <a:rPr lang="pt-BR" sz="2400" b="0" i="0" dirty="0" err="1">
                <a:effectLst/>
                <a:latin typeface="Times New Roman" panose="02020603050405020304" pitchFamily="18" charset="0"/>
                <a:cs typeface="Times New Roman" panose="02020603050405020304" pitchFamily="18" charset="0"/>
              </a:rPr>
              <a:t>Tsutiya</a:t>
            </a:r>
            <a:endParaRPr lang="pt-BR" sz="2400" b="0" i="0" dirty="0">
              <a:effectLst/>
              <a:latin typeface="Times New Roman" panose="02020603050405020304" pitchFamily="18" charset="0"/>
              <a:cs typeface="Times New Roman" panose="02020603050405020304" pitchFamily="18" charset="0"/>
            </a:endParaRPr>
          </a:p>
          <a:p>
            <a:pPr algn="just"/>
            <a:r>
              <a:rPr lang="pt-BR" sz="2400" b="0" i="0" dirty="0">
                <a:effectLst/>
                <a:latin typeface="Times New Roman" panose="02020603050405020304" pitchFamily="18" charset="0"/>
                <a:cs typeface="Times New Roman" panose="02020603050405020304" pitchFamily="18" charset="0"/>
              </a:rPr>
              <a:t>o primeiro sistema de proteção conhecido foi o assistencialismo, que já existia na Antiguidade. Desde o Código de Hamurabi (Babilônia), do Código de Manu (Índia) e da Lei das Doze Tábuas passando pela era contemporânea, por meio das famosas </a:t>
            </a:r>
            <a:r>
              <a:rPr lang="pt-BR" sz="2400" b="0" i="0" dirty="0" err="1">
                <a:effectLst/>
                <a:latin typeface="Times New Roman" panose="02020603050405020304" pitchFamily="18" charset="0"/>
                <a:cs typeface="Times New Roman" panose="02020603050405020304" pitchFamily="18" charset="0"/>
              </a:rPr>
              <a:t>Poor</a:t>
            </a:r>
            <a:r>
              <a:rPr lang="pt-BR" sz="2400" b="0" i="0" dirty="0">
                <a:effectLst/>
                <a:latin typeface="Times New Roman" panose="02020603050405020304" pitchFamily="18" charset="0"/>
                <a:cs typeface="Times New Roman" panose="02020603050405020304" pitchFamily="18" charset="0"/>
              </a:rPr>
              <a:t> </a:t>
            </a:r>
            <a:r>
              <a:rPr lang="pt-BR" sz="2400" b="0" i="0" dirty="0" err="1">
                <a:effectLst/>
                <a:latin typeface="Times New Roman" panose="02020603050405020304" pitchFamily="18" charset="0"/>
                <a:cs typeface="Times New Roman" panose="02020603050405020304" pitchFamily="18" charset="0"/>
              </a:rPr>
              <a:t>Laws</a:t>
            </a:r>
            <a:r>
              <a:rPr lang="pt-BR" sz="2400" b="0" i="0" dirty="0">
                <a:effectLst/>
                <a:latin typeface="Times New Roman" panose="02020603050405020304" pitchFamily="18" charset="0"/>
                <a:cs typeface="Times New Roman" panose="02020603050405020304" pitchFamily="18" charset="0"/>
              </a:rPr>
              <a:t>, inspiradas nas reflexões de Thomas More, na Inglaterra, em 1601. No Brasil, tal sistema foi implantado com a assistência médica, prestada pelas Santas Casas de Misericórdia, sendo pioneira a de Santos. Como o próprio nome sugere, tal proteção dependia de caridade. Não se exigia contribuição do beneficiado. O segundo sistema de proteção social conhecido foi o mutualismo. (TSUTIYA , 2013, p. 95-96)</a:t>
            </a:r>
          </a:p>
        </p:txBody>
      </p:sp>
    </p:spTree>
    <p:extLst>
      <p:ext uri="{BB962C8B-B14F-4D97-AF65-F5344CB8AC3E}">
        <p14:creationId xmlns:p14="http://schemas.microsoft.com/office/powerpoint/2010/main" val="1323913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3AB61D04-1ECF-03AF-01A3-FECBF9E3F6D8}"/>
              </a:ext>
            </a:extLst>
          </p:cNvPr>
          <p:cNvSpPr txBox="1"/>
          <p:nvPr/>
        </p:nvSpPr>
        <p:spPr>
          <a:xfrm>
            <a:off x="304801" y="797510"/>
            <a:ext cx="11887199" cy="5693866"/>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São fontes do direito previdenciário as normas constitucionais, a legislação infraconstitucional, as normas infralegais, as normas editadas pelo Poder Público, bem como, na falta de uma norma que abarque a situação fática, deve ser utilizada a analogia, os costumes, a doutrina e a jurisprudência.</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O art. 194 da Constituição Federal elenca quais são os elementos que fazem parte da seguridade social, são eles: “a saúde, a previdência e a assistência social. Em sendo assim todos esses direitos são espécies da seguridade social”. Os objetivos desse direito são, de acordo com os incisos do art. 194:</a:t>
            </a:r>
          </a:p>
          <a:p>
            <a:pPr algn="just"/>
            <a:r>
              <a:rPr lang="pt-BR" sz="2800" b="0" i="0" dirty="0">
                <a:effectLst/>
                <a:latin typeface="Times New Roman" panose="02020603050405020304" pitchFamily="18" charset="0"/>
                <a:cs typeface="Times New Roman" panose="02020603050405020304" pitchFamily="18" charset="0"/>
              </a:rPr>
              <a:t>I – a universalidade da cobertura e do atendimento;</a:t>
            </a:r>
          </a:p>
          <a:p>
            <a:pPr algn="just"/>
            <a:r>
              <a:rPr lang="pt-BR" sz="2800" b="0" i="0" dirty="0">
                <a:effectLst/>
                <a:latin typeface="Times New Roman" panose="02020603050405020304" pitchFamily="18" charset="0"/>
                <a:cs typeface="Times New Roman" panose="02020603050405020304" pitchFamily="18" charset="0"/>
              </a:rPr>
              <a:t>II – a uniformidade e equivalência dos benefícios e serviços à populações urbanas e rurais;</a:t>
            </a:r>
          </a:p>
          <a:p>
            <a:pPr algn="just"/>
            <a:r>
              <a:rPr lang="pt-BR" sz="2800" b="0" i="0" dirty="0">
                <a:effectLst/>
                <a:latin typeface="Times New Roman" panose="02020603050405020304" pitchFamily="18" charset="0"/>
                <a:cs typeface="Times New Roman" panose="02020603050405020304" pitchFamily="18" charset="0"/>
              </a:rPr>
              <a:t>III – seletividade e distributividade na prestação dos benefícios e serviços;</a:t>
            </a:r>
          </a:p>
        </p:txBody>
      </p:sp>
    </p:spTree>
    <p:extLst>
      <p:ext uri="{BB962C8B-B14F-4D97-AF65-F5344CB8AC3E}">
        <p14:creationId xmlns:p14="http://schemas.microsoft.com/office/powerpoint/2010/main" val="511085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9005357D-FAAC-D7B7-09BB-5E4DDFB205AD}"/>
              </a:ext>
            </a:extLst>
          </p:cNvPr>
          <p:cNvSpPr txBox="1"/>
          <p:nvPr/>
        </p:nvSpPr>
        <p:spPr>
          <a:xfrm>
            <a:off x="1382806" y="1270338"/>
            <a:ext cx="9426388" cy="3108543"/>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IV – Irredutibilidade do valor dos benefícios;</a:t>
            </a:r>
          </a:p>
          <a:p>
            <a:pPr algn="just"/>
            <a:r>
              <a:rPr lang="pt-BR" sz="2800" b="0" i="0" dirty="0">
                <a:effectLst/>
                <a:latin typeface="Times New Roman" panose="02020603050405020304" pitchFamily="18" charset="0"/>
                <a:cs typeface="Times New Roman" panose="02020603050405020304" pitchFamily="18" charset="0"/>
              </a:rPr>
              <a:t>V – equidade na forma de participação no custeio;</a:t>
            </a:r>
          </a:p>
          <a:p>
            <a:pPr algn="just"/>
            <a:r>
              <a:rPr lang="pt-BR" sz="2800" b="0" i="0" dirty="0">
                <a:effectLst/>
                <a:latin typeface="Times New Roman" panose="02020603050405020304" pitchFamily="18" charset="0"/>
                <a:cs typeface="Times New Roman" panose="02020603050405020304" pitchFamily="18" charset="0"/>
              </a:rPr>
              <a:t>VI – diversidade da base de financiamento;</a:t>
            </a:r>
          </a:p>
          <a:p>
            <a:pPr algn="just"/>
            <a:r>
              <a:rPr lang="pt-BR" sz="2800" b="0" i="0" dirty="0">
                <a:effectLst/>
                <a:latin typeface="Times New Roman" panose="02020603050405020304" pitchFamily="18" charset="0"/>
                <a:cs typeface="Times New Roman" panose="02020603050405020304" pitchFamily="18" charset="0"/>
              </a:rPr>
              <a:t>VII – o caráter democrático e descentralizado da administração, mediante gestão quadripartite, com participação dos trabalhadores, dos empregadores, dos aposentados e do Governo nos órgãos colegiados.</a:t>
            </a:r>
          </a:p>
        </p:txBody>
      </p:sp>
    </p:spTree>
    <p:extLst>
      <p:ext uri="{BB962C8B-B14F-4D97-AF65-F5344CB8AC3E}">
        <p14:creationId xmlns:p14="http://schemas.microsoft.com/office/powerpoint/2010/main" val="2930697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77567B4C-0BF8-3673-AB0F-4594DD176DE9}"/>
              </a:ext>
            </a:extLst>
          </p:cNvPr>
          <p:cNvSpPr txBox="1"/>
          <p:nvPr/>
        </p:nvSpPr>
        <p:spPr>
          <a:xfrm>
            <a:off x="495300" y="366623"/>
            <a:ext cx="11201400" cy="6124754"/>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seguridade é uma espécie de seguro público coletivo, pago por toda a sociedade, como está definido no art. 195, que diz o seguinte: a seguridade social será financiada por toda a sociedade, de forma direta e indireta, nos termos da lei, mediante recursos provenientes dos orçamentos da União, dos Estados, do Distrito Federal e dos Municípios, e das seguintes contribuições, do empregador, da empresa e da entidade a ela equiparada na forma da lei que incidirá sobre a folha de salários e demais rendimentos pagos ou creditados, a qualquer título, à pessoa física que lhe preste serviço, mesmo sem vínculo empregatício, a receita ou o faturamento e o lucro, serão fontes pagadoras também o trabalhador e demais segurados da previdência social, não incidindo contribuição sobre aposentadoria e pensão concedidas pelo regime geral de previdência social de que trata o art. 201, sobre a receita de concursos de prognósticos e do importador de bens ou serviços do exterior, ou de quem a lei a ele equiparar.</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916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70B8EB0-0D58-7727-80FC-139B772149E5}"/>
              </a:ext>
            </a:extLst>
          </p:cNvPr>
          <p:cNvSpPr txBox="1"/>
          <p:nvPr/>
        </p:nvSpPr>
        <p:spPr>
          <a:xfrm>
            <a:off x="199464" y="1183341"/>
            <a:ext cx="11793071" cy="2954655"/>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Cada um dos elementos que compõem a seguridade social possuem características próprias, como a saúde que possui sua definição no art. 196 da Constituição Federal sendo um direito de todos e dever do Estado, que deve suprir essas necessidades por meio de políticas sociais e econômicas visando a redução da doença e de outros agravos possibilitando o acesso universal e igualitário às ações e serviços para sua promoção, proteção e recuperação</a:t>
            </a:r>
            <a:r>
              <a:rPr lang="pt-BR" b="0" i="0" dirty="0">
                <a:solidFill>
                  <a:srgbClr val="334155"/>
                </a:solidFill>
                <a:effectLst/>
                <a:latin typeface="Plus Jakarta Sans"/>
              </a:rPr>
              <a:t>. </a:t>
            </a:r>
          </a:p>
          <a:p>
            <a:pPr algn="just"/>
            <a:endParaRPr lang="pt-BR" dirty="0"/>
          </a:p>
        </p:txBody>
      </p:sp>
    </p:spTree>
    <p:extLst>
      <p:ext uri="{BB962C8B-B14F-4D97-AF65-F5344CB8AC3E}">
        <p14:creationId xmlns:p14="http://schemas.microsoft.com/office/powerpoint/2010/main" val="3519798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7F745ADC-FD29-2AB0-70F2-58F17E614442}"/>
              </a:ext>
            </a:extLst>
          </p:cNvPr>
          <p:cNvSpPr txBox="1"/>
          <p:nvPr/>
        </p:nvSpPr>
        <p:spPr>
          <a:xfrm>
            <a:off x="891988" y="811829"/>
            <a:ext cx="10408023" cy="4832092"/>
          </a:xfrm>
          <a:prstGeom prst="rect">
            <a:avLst/>
          </a:prstGeom>
          <a:noFill/>
        </p:spPr>
        <p:txBody>
          <a:bodyPr wrap="square">
            <a:spAutoFit/>
          </a:bodyPr>
          <a:lstStyle/>
          <a:p>
            <a:pPr algn="just"/>
            <a:r>
              <a:rPr lang="pt-BR" sz="2800" dirty="0">
                <a:latin typeface="Times New Roman" panose="02020603050405020304" pitchFamily="18" charset="0"/>
                <a:cs typeface="Times New Roman" panose="02020603050405020304" pitchFamily="18" charset="0"/>
              </a:rPr>
              <a:t>A previdência social, que está prevista no art. 201 e seguintes, sendo organizada sob forma de regime geral, de caráter contributivo e de filiação obrigatória, observando os critérios que proporcionem o equilíbrio financeiro e atuarial atendendo, de acordo com a lei a:</a:t>
            </a:r>
          </a:p>
          <a:p>
            <a:pPr algn="just"/>
            <a:r>
              <a:rPr lang="pt-BR" sz="2800" dirty="0">
                <a:latin typeface="Times New Roman" panose="02020603050405020304" pitchFamily="18" charset="0"/>
                <a:cs typeface="Times New Roman" panose="02020603050405020304" pitchFamily="18" charset="0"/>
              </a:rPr>
              <a:t>I – cobertura dos eventos de doença, invalidez, morte e idade avançada;</a:t>
            </a:r>
          </a:p>
          <a:p>
            <a:pPr algn="just"/>
            <a:r>
              <a:rPr lang="pt-BR" sz="2800" dirty="0">
                <a:latin typeface="Times New Roman" panose="02020603050405020304" pitchFamily="18" charset="0"/>
                <a:cs typeface="Times New Roman" panose="02020603050405020304" pitchFamily="18" charset="0"/>
              </a:rPr>
              <a:t>II – proteção à maternidade, especialmente à gestante;</a:t>
            </a:r>
          </a:p>
          <a:p>
            <a:pPr algn="just"/>
            <a:r>
              <a:rPr lang="pt-BR" sz="2800" dirty="0">
                <a:latin typeface="Times New Roman" panose="02020603050405020304" pitchFamily="18" charset="0"/>
                <a:cs typeface="Times New Roman" panose="02020603050405020304" pitchFamily="18" charset="0"/>
              </a:rPr>
              <a:t>III – proteção ao trabalhador em situação de desemprego involuntário;</a:t>
            </a:r>
          </a:p>
          <a:p>
            <a:pPr algn="just"/>
            <a:r>
              <a:rPr lang="pt-BR" sz="2800" dirty="0">
                <a:latin typeface="Times New Roman" panose="02020603050405020304" pitchFamily="18" charset="0"/>
                <a:cs typeface="Times New Roman" panose="02020603050405020304" pitchFamily="18" charset="0"/>
              </a:rPr>
              <a:t>IV – salário-família e auxílio-reclusão para os dependentes dos segurados de baixa renda;</a:t>
            </a:r>
          </a:p>
          <a:p>
            <a:pPr algn="just"/>
            <a:r>
              <a:rPr lang="pt-BR" sz="2800" dirty="0">
                <a:latin typeface="Times New Roman" panose="02020603050405020304" pitchFamily="18" charset="0"/>
                <a:cs typeface="Times New Roman" panose="02020603050405020304" pitchFamily="18" charset="0"/>
              </a:rPr>
              <a:t>V – pensão por morte do segurado, homem ou mulher, ao cônjuge ou companheiro e dependentes.</a:t>
            </a:r>
          </a:p>
        </p:txBody>
      </p:sp>
    </p:spTree>
    <p:extLst>
      <p:ext uri="{BB962C8B-B14F-4D97-AF65-F5344CB8AC3E}">
        <p14:creationId xmlns:p14="http://schemas.microsoft.com/office/powerpoint/2010/main" val="699799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8A3D76C-6602-42B6-731F-AB20B85CB2D3}"/>
              </a:ext>
            </a:extLst>
          </p:cNvPr>
          <p:cNvSpPr txBox="1"/>
          <p:nvPr/>
        </p:nvSpPr>
        <p:spPr>
          <a:xfrm>
            <a:off x="898712" y="793377"/>
            <a:ext cx="10394576" cy="4832092"/>
          </a:xfrm>
          <a:prstGeom prst="rect">
            <a:avLst/>
          </a:prstGeom>
          <a:noFill/>
        </p:spPr>
        <p:txBody>
          <a:bodyPr wrap="square">
            <a:spAutoFit/>
          </a:bodyPr>
          <a:lstStyle/>
          <a:p>
            <a:pPr algn="just"/>
            <a:r>
              <a:rPr lang="pt-BR" sz="2800" b="0" i="0" dirty="0">
                <a:solidFill>
                  <a:srgbClr val="334155"/>
                </a:solidFill>
                <a:effectLst/>
                <a:latin typeface="Times New Roman" panose="02020603050405020304" pitchFamily="18" charset="0"/>
                <a:cs typeface="Times New Roman" panose="02020603050405020304" pitchFamily="18" charset="0"/>
              </a:rPr>
              <a:t>A Assistência Social está disposta no art. 203 regulamentando que esta deverá ser prestada a quem dela necessitar, independentemente de contribuição à seguridade social e tem como objetivos: a proteção à família, à maternidade, à maternidade, à infância, à adolescência e à velhice, o amparo às crianças e adolescentes carentes, a promoção da integração ao mercado de trabalho, a habilitação e reabilitação das pessoas portadoras de deficiência e a promoção de sua integração à vida comunitária, a garantia de um salário-mínimo de benefício mensal à pessoa portadora de deficiência e ao idoso que comprovem não possuir meios de prover à própria manutenção ou de tê-la provida por sua família, conforme dispuser a lei.</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86731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50334EB-DD58-DFCA-BCCB-15C2F5EEB6E7}"/>
              </a:ext>
            </a:extLst>
          </p:cNvPr>
          <p:cNvSpPr txBox="1"/>
          <p:nvPr/>
        </p:nvSpPr>
        <p:spPr>
          <a:xfrm>
            <a:off x="1021976" y="528028"/>
            <a:ext cx="9829800" cy="1323439"/>
          </a:xfrm>
          <a:prstGeom prst="rect">
            <a:avLst/>
          </a:prstGeom>
          <a:noFill/>
        </p:spPr>
        <p:txBody>
          <a:bodyPr wrap="square">
            <a:spAutoFit/>
          </a:bodyPr>
          <a:lstStyle/>
          <a:p>
            <a:pPr algn="ctr"/>
            <a:r>
              <a:rPr lang="pt-BR" sz="4000" b="1" i="0" dirty="0">
                <a:effectLst/>
                <a:latin typeface="Times New Roman" panose="02020603050405020304" pitchFamily="18" charset="0"/>
                <a:cs typeface="Times New Roman" panose="02020603050405020304" pitchFamily="18" charset="0"/>
              </a:rPr>
              <a:t>Atuais Princípios referentes a Seguridade Social</a:t>
            </a:r>
            <a:endParaRPr lang="pt-BR" sz="4000" dirty="0">
              <a:latin typeface="Times New Roman" panose="02020603050405020304" pitchFamily="18" charset="0"/>
              <a:cs typeface="Times New Roman" panose="02020603050405020304" pitchFamily="18" charset="0"/>
            </a:endParaRPr>
          </a:p>
        </p:txBody>
      </p:sp>
      <p:sp>
        <p:nvSpPr>
          <p:cNvPr id="5" name="CaixaDeTexto 4">
            <a:extLst>
              <a:ext uri="{FF2B5EF4-FFF2-40B4-BE49-F238E27FC236}">
                <a16:creationId xmlns:a16="http://schemas.microsoft.com/office/drawing/2014/main" id="{55FF9101-9DD6-1D8B-7714-3A668EB9456F}"/>
              </a:ext>
            </a:extLst>
          </p:cNvPr>
          <p:cNvSpPr txBox="1"/>
          <p:nvPr/>
        </p:nvSpPr>
        <p:spPr>
          <a:xfrm>
            <a:off x="394447" y="2075801"/>
            <a:ext cx="11403106" cy="4832092"/>
          </a:xfrm>
          <a:prstGeom prst="rect">
            <a:avLst/>
          </a:prstGeom>
          <a:noFill/>
        </p:spPr>
        <p:txBody>
          <a:bodyPr wrap="square">
            <a:spAutoFit/>
          </a:bodyPr>
          <a:lstStyle/>
          <a:p>
            <a:pPr algn="just"/>
            <a:r>
              <a:rPr lang="pt-BR" sz="2800" dirty="0">
                <a:latin typeface="Times New Roman" panose="02020603050405020304" pitchFamily="18" charset="0"/>
                <a:cs typeface="Times New Roman" panose="02020603050405020304" pitchFamily="18" charset="0"/>
              </a:rPr>
              <a:t>O</a:t>
            </a:r>
            <a:r>
              <a:rPr lang="pt-BR" sz="2800" b="0" i="0" dirty="0">
                <a:effectLst/>
                <a:latin typeface="Times New Roman" panose="02020603050405020304" pitchFamily="18" charset="0"/>
                <a:cs typeface="Times New Roman" panose="02020603050405020304" pitchFamily="18" charset="0"/>
              </a:rPr>
              <a:t>s princípios gerais são o princípio da</a:t>
            </a:r>
            <a:r>
              <a:rPr lang="pt-BR" sz="2800" b="1" i="0" dirty="0">
                <a:effectLst/>
                <a:latin typeface="Times New Roman" panose="02020603050405020304" pitchFamily="18" charset="0"/>
                <a:cs typeface="Times New Roman" panose="02020603050405020304" pitchFamily="18" charset="0"/>
              </a:rPr>
              <a:t> igualdade</a:t>
            </a:r>
            <a:r>
              <a:rPr lang="pt-BR" sz="2800" b="0" i="0" dirty="0">
                <a:effectLst/>
                <a:latin typeface="Times New Roman" panose="02020603050405020304" pitchFamily="18" charset="0"/>
                <a:cs typeface="Times New Roman" panose="02020603050405020304" pitchFamily="18" charset="0"/>
              </a:rPr>
              <a:t>, contido no art. 5º, I da Constituição Federal, o princípio da </a:t>
            </a:r>
            <a:r>
              <a:rPr lang="pt-BR" sz="2800" b="1" dirty="0">
                <a:latin typeface="Times New Roman" panose="02020603050405020304" pitchFamily="18" charset="0"/>
                <a:cs typeface="Times New Roman" panose="02020603050405020304" pitchFamily="18" charset="0"/>
              </a:rPr>
              <a:t>legalidade, </a:t>
            </a:r>
            <a:r>
              <a:rPr lang="pt-BR" sz="2800" b="0" i="0" dirty="0">
                <a:effectLst/>
                <a:latin typeface="Times New Roman" panose="02020603050405020304" pitchFamily="18" charset="0"/>
                <a:cs typeface="Times New Roman" panose="02020603050405020304" pitchFamily="18" charset="0"/>
              </a:rPr>
              <a:t>disposto no art. 5º inciso II e o princípio </a:t>
            </a:r>
            <a:r>
              <a:rPr lang="pt-BR" sz="2800" b="1" i="0" dirty="0">
                <a:effectLst/>
                <a:latin typeface="Times New Roman" panose="02020603050405020304" pitchFamily="18" charset="0"/>
                <a:cs typeface="Times New Roman" panose="02020603050405020304" pitchFamily="18" charset="0"/>
              </a:rPr>
              <a:t>direito adquirido</a:t>
            </a:r>
            <a:r>
              <a:rPr lang="pt-BR" sz="2800" b="0" i="0" dirty="0">
                <a:effectLst/>
                <a:latin typeface="Times New Roman" panose="02020603050405020304" pitchFamily="18" charset="0"/>
                <a:cs typeface="Times New Roman" panose="02020603050405020304" pitchFamily="18" charset="0"/>
              </a:rPr>
              <a:t>, regulamentado no art. 5º, inciso XXXVI</a:t>
            </a:r>
            <a:r>
              <a:rPr lang="pt-BR" sz="2800" dirty="0">
                <a:latin typeface="Times New Roman" panose="02020603050405020304" pitchFamily="18" charset="0"/>
                <a:cs typeface="Times New Roman" panose="02020603050405020304" pitchFamily="18" charset="0"/>
              </a:rPr>
              <a:t>;</a:t>
            </a:r>
          </a:p>
          <a:p>
            <a:pPr algn="just"/>
            <a:endParaRPr lang="pt-BR"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Pelo princípio da igualdade homens e mulheres são iguais perante a lei em direitos e obrigações, de acordo com esta Constituição. Já o princípio da legalidade afirma que ninguém será obrigado a fazer ou deixar de fazer alguma coisa senão em virtude de lei. O princípio do direito adquirido garante que a lei não prejudicará o direito adquirido, o ato jurídico perfeito e a coisa julgada.</a:t>
            </a:r>
          </a:p>
          <a:p>
            <a:pPr algn="just"/>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058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9EE07798-EA66-AC1E-C63E-C65E1DA69E1C}"/>
              </a:ext>
            </a:extLst>
          </p:cNvPr>
          <p:cNvSpPr txBox="1"/>
          <p:nvPr/>
        </p:nvSpPr>
        <p:spPr>
          <a:xfrm>
            <a:off x="141194" y="582067"/>
            <a:ext cx="11909612" cy="5693866"/>
          </a:xfrm>
          <a:prstGeom prst="rect">
            <a:avLst/>
          </a:prstGeom>
          <a:noFill/>
        </p:spPr>
        <p:txBody>
          <a:bodyPr wrap="square">
            <a:spAutoFit/>
          </a:bodyPr>
          <a:lstStyle/>
          <a:p>
            <a:pPr algn="l"/>
            <a:r>
              <a:rPr lang="pt-BR" sz="2800" b="1" i="0" dirty="0">
                <a:effectLst/>
                <a:latin typeface="Times New Roman" panose="02020603050405020304" pitchFamily="18" charset="0"/>
                <a:cs typeface="Times New Roman" panose="02020603050405020304" pitchFamily="18" charset="0"/>
              </a:rPr>
              <a:t>CONSIDERAÇÕES GERAIS</a:t>
            </a:r>
            <a:endParaRPr lang="pt-BR" sz="2800" b="0" i="0" dirty="0">
              <a:effectLst/>
              <a:latin typeface="Times New Roman" panose="02020603050405020304" pitchFamily="18" charset="0"/>
              <a:cs typeface="Times New Roman" panose="02020603050405020304" pitchFamily="18" charset="0"/>
            </a:endParaRPr>
          </a:p>
          <a:p>
            <a:pPr algn="l"/>
            <a:endParaRPr lang="pt-BR" sz="2800" b="0" i="0" dirty="0">
              <a:effectLst/>
              <a:latin typeface="Times New Roman" panose="02020603050405020304" pitchFamily="18" charset="0"/>
              <a:cs typeface="Times New Roman" panose="02020603050405020304" pitchFamily="18" charset="0"/>
            </a:endParaRPr>
          </a:p>
          <a:p>
            <a:pPr algn="l"/>
            <a:r>
              <a:rPr lang="pt-BR" sz="2800" b="0" i="0" dirty="0">
                <a:effectLst/>
                <a:latin typeface="Times New Roman" panose="02020603050405020304" pitchFamily="18" charset="0"/>
                <a:cs typeface="Times New Roman" panose="02020603050405020304" pitchFamily="18" charset="0"/>
              </a:rPr>
              <a:t>O percurso histórico que levou o Direito Previdenciário até o ponto em que se encontra atualmente é reflexo de três formas de atuação.</a:t>
            </a:r>
          </a:p>
          <a:p>
            <a:pPr algn="l"/>
            <a:r>
              <a:rPr lang="pt-BR" sz="2800" b="0" i="0" dirty="0">
                <a:effectLst/>
                <a:latin typeface="Times New Roman" panose="02020603050405020304" pitchFamily="18" charset="0"/>
                <a:cs typeface="Times New Roman" panose="02020603050405020304" pitchFamily="18" charset="0"/>
              </a:rPr>
              <a:t> São elas: </a:t>
            </a:r>
          </a:p>
          <a:p>
            <a:pPr algn="l"/>
            <a:endParaRPr lang="pt-BR" sz="2800" dirty="0">
              <a:latin typeface="Times New Roman" panose="02020603050405020304" pitchFamily="18" charset="0"/>
              <a:cs typeface="Times New Roman" panose="02020603050405020304" pitchFamily="18" charset="0"/>
            </a:endParaRPr>
          </a:p>
          <a:p>
            <a:pPr algn="l"/>
            <a:r>
              <a:rPr lang="pt-BR" sz="2800" b="1" dirty="0">
                <a:latin typeface="Times New Roman" panose="02020603050405020304" pitchFamily="18" charset="0"/>
                <a:cs typeface="Times New Roman" panose="02020603050405020304" pitchFamily="18" charset="0"/>
              </a:rPr>
              <a:t>A</a:t>
            </a:r>
            <a:r>
              <a:rPr lang="pt-BR" sz="2800" b="1" i="0" dirty="0">
                <a:effectLst/>
                <a:latin typeface="Times New Roman" panose="02020603050405020304" pitchFamily="18" charset="0"/>
                <a:cs typeface="Times New Roman" panose="02020603050405020304" pitchFamily="18" charset="0"/>
              </a:rPr>
              <a:t> beneficência, A assistência pública e A previdência. </a:t>
            </a:r>
          </a:p>
          <a:p>
            <a:pPr algn="l"/>
            <a:endParaRPr lang="pt-BR" sz="2800" dirty="0">
              <a:latin typeface="Times New Roman" panose="02020603050405020304" pitchFamily="18" charset="0"/>
              <a:cs typeface="Times New Roman" panose="02020603050405020304" pitchFamily="18" charset="0"/>
            </a:endParaRPr>
          </a:p>
          <a:p>
            <a:pPr algn="l"/>
            <a:r>
              <a:rPr lang="pt-BR" sz="2800" b="0" i="0" dirty="0">
                <a:effectLst/>
                <a:latin typeface="Times New Roman" panose="02020603050405020304" pitchFamily="18" charset="0"/>
                <a:cs typeface="Times New Roman" panose="02020603050405020304" pitchFamily="18" charset="0"/>
              </a:rPr>
              <a:t>No Brasil, nos primórdios, prevaleceu a </a:t>
            </a:r>
            <a:r>
              <a:rPr lang="pt-BR" sz="2800" b="1" i="0" dirty="0">
                <a:effectLst/>
                <a:latin typeface="Times New Roman" panose="02020603050405020304" pitchFamily="18" charset="0"/>
                <a:cs typeface="Times New Roman" panose="02020603050405020304" pitchFamily="18" charset="0"/>
              </a:rPr>
              <a:t>beneficência</a:t>
            </a:r>
            <a:r>
              <a:rPr lang="pt-BR" sz="2800" b="0" i="0" dirty="0">
                <a:effectLst/>
                <a:latin typeface="Times New Roman" panose="02020603050405020304" pitchFamily="18" charset="0"/>
                <a:cs typeface="Times New Roman" panose="02020603050405020304" pitchFamily="18" charset="0"/>
              </a:rPr>
              <a:t>, inspirada pela caridade (como exemplo podemos destacar a Santa Casa de Misericórdia, fundada pelo Padre José de Anchieta no século XVI). No caso da </a:t>
            </a:r>
            <a:r>
              <a:rPr lang="pt-BR" sz="2800" b="1" i="0" dirty="0">
                <a:effectLst/>
                <a:latin typeface="Times New Roman" panose="02020603050405020304" pitchFamily="18" charset="0"/>
                <a:cs typeface="Times New Roman" panose="02020603050405020304" pitchFamily="18" charset="0"/>
              </a:rPr>
              <a:t>assistência</a:t>
            </a:r>
            <a:r>
              <a:rPr lang="pt-BR" sz="2800" b="0" i="0" dirty="0">
                <a:effectLst/>
                <a:latin typeface="Times New Roman" panose="02020603050405020304" pitchFamily="18" charset="0"/>
                <a:cs typeface="Times New Roman" panose="02020603050405020304" pitchFamily="18" charset="0"/>
              </a:rPr>
              <a:t> pública, a primeira notícia que se tem é em 1828, com a Lei Orgânica dos Municípios. Em 1835 surgiu o Montepio Geral da Economia.</a:t>
            </a:r>
          </a:p>
        </p:txBody>
      </p:sp>
    </p:spTree>
    <p:extLst>
      <p:ext uri="{BB962C8B-B14F-4D97-AF65-F5344CB8AC3E}">
        <p14:creationId xmlns:p14="http://schemas.microsoft.com/office/powerpoint/2010/main" val="2528059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12DD777-EF46-9AB5-38B0-F74661A3633A}"/>
              </a:ext>
            </a:extLst>
          </p:cNvPr>
          <p:cNvSpPr txBox="1"/>
          <p:nvPr/>
        </p:nvSpPr>
        <p:spPr>
          <a:xfrm>
            <a:off x="497541" y="1196405"/>
            <a:ext cx="11591365" cy="3970318"/>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Os princípios específicos do direito da seguridade são o da </a:t>
            </a:r>
            <a:r>
              <a:rPr lang="pt-BR" sz="2800" b="1" i="0" dirty="0">
                <a:effectLst/>
                <a:latin typeface="Times New Roman" panose="02020603050405020304" pitchFamily="18" charset="0"/>
                <a:cs typeface="Times New Roman" panose="02020603050405020304" pitchFamily="18" charset="0"/>
              </a:rPr>
              <a:t>solidariedade</a:t>
            </a:r>
            <a:r>
              <a:rPr lang="pt-BR" sz="2800" b="0" i="0" dirty="0">
                <a:effectLst/>
                <a:latin typeface="Times New Roman" panose="02020603050405020304" pitchFamily="18" charset="0"/>
                <a:cs typeface="Times New Roman" panose="02020603050405020304" pitchFamily="18" charset="0"/>
              </a:rPr>
              <a:t>, que é implícito, o princípio da universalidade da cobertura e do atendimento, o da uniformidade e equivalência dos benefícios e serviços às populações urbanas e rurais, o da </a:t>
            </a:r>
            <a:r>
              <a:rPr lang="pt-BR" sz="2800" b="1" i="0" dirty="0">
                <a:effectLst/>
                <a:latin typeface="Times New Roman" panose="02020603050405020304" pitchFamily="18" charset="0"/>
                <a:cs typeface="Times New Roman" panose="02020603050405020304" pitchFamily="18" charset="0"/>
              </a:rPr>
              <a:t>seletividade</a:t>
            </a:r>
            <a:r>
              <a:rPr lang="pt-BR" sz="2800" b="0" i="0" dirty="0">
                <a:effectLst/>
                <a:latin typeface="Times New Roman" panose="02020603050405020304" pitchFamily="18" charset="0"/>
                <a:cs typeface="Times New Roman" panose="02020603050405020304" pitchFamily="18" charset="0"/>
              </a:rPr>
              <a:t> e </a:t>
            </a:r>
            <a:r>
              <a:rPr lang="pt-BR" sz="2800" b="1" i="0" dirty="0">
                <a:effectLst/>
                <a:latin typeface="Times New Roman" panose="02020603050405020304" pitchFamily="18" charset="0"/>
                <a:cs typeface="Times New Roman" panose="02020603050405020304" pitchFamily="18" charset="0"/>
              </a:rPr>
              <a:t>distributividade</a:t>
            </a:r>
            <a:r>
              <a:rPr lang="pt-BR" sz="2800" b="0" i="0" dirty="0">
                <a:effectLst/>
                <a:latin typeface="Times New Roman" panose="02020603050405020304" pitchFamily="18" charset="0"/>
                <a:cs typeface="Times New Roman" panose="02020603050405020304" pitchFamily="18" charset="0"/>
              </a:rPr>
              <a:t> na prestação dos benefícios e serviços, o da irredutibilidade do valor dos benefícios, da </a:t>
            </a:r>
            <a:r>
              <a:rPr lang="pt-BR" sz="2800" b="1" i="0" dirty="0">
                <a:effectLst/>
                <a:latin typeface="Times New Roman" panose="02020603050405020304" pitchFamily="18" charset="0"/>
                <a:cs typeface="Times New Roman" panose="02020603050405020304" pitchFamily="18" charset="0"/>
              </a:rPr>
              <a:t>diversidade</a:t>
            </a:r>
            <a:r>
              <a:rPr lang="pt-BR" sz="2800" b="0" i="0" dirty="0">
                <a:effectLst/>
                <a:latin typeface="Times New Roman" panose="02020603050405020304" pitchFamily="18" charset="0"/>
                <a:cs typeface="Times New Roman" panose="02020603050405020304" pitchFamily="18" charset="0"/>
              </a:rPr>
              <a:t> na base de financiamento, o da </a:t>
            </a:r>
            <a:r>
              <a:rPr lang="pt-BR" sz="2800" b="1" i="0" dirty="0">
                <a:effectLst/>
                <a:latin typeface="Times New Roman" panose="02020603050405020304" pitchFamily="18" charset="0"/>
                <a:cs typeface="Times New Roman" panose="02020603050405020304" pitchFamily="18" charset="0"/>
              </a:rPr>
              <a:t>equidade</a:t>
            </a:r>
            <a:r>
              <a:rPr lang="pt-BR" sz="2800" b="0" i="0" dirty="0">
                <a:effectLst/>
                <a:latin typeface="Times New Roman" panose="02020603050405020304" pitchFamily="18" charset="0"/>
                <a:cs typeface="Times New Roman" panose="02020603050405020304" pitchFamily="18" charset="0"/>
              </a:rPr>
              <a:t> na forma da participação do custeio e o caráter democrático e descentralizado da Administração, mediante gestão quadripartite, com participação dos trabalhadores, dos empregadores, dos aposentados e do governo nos órgãos colegiados.</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2243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810D682-B2E2-C62D-98B2-150E2B6850CB}"/>
              </a:ext>
            </a:extLst>
          </p:cNvPr>
          <p:cNvSpPr txBox="1"/>
          <p:nvPr/>
        </p:nvSpPr>
        <p:spPr>
          <a:xfrm>
            <a:off x="753035" y="228217"/>
            <a:ext cx="10448365" cy="6124754"/>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Pelo princípio da solidariedade tanto a sociedade quanto o Estado são financiadores da seguridade social, seja de forma direta ou de forma indireta.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Em sendo assim, qualquer trabalhador que necessite do auxílio-doença, por exemplo, poderá se utilizar mesmo que ainda não tenha contribuído por muito tempo, ou que tenha sofrido um acidente de trabalho e tenha necessidade de se aposentar por invalidez, mesmo que sua contribuição tenha sido por pouco tempo, poderá ser beneficiário da seguridade social.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Este princípio está implícito no art. 3º da Constituição Federal que traz em seu inciso I, como fundamento da República Federativa do Brasil, a construção de uma sociedade livre, justa e solidária</a:t>
            </a:r>
            <a:r>
              <a:rPr lang="pt-BR" b="0" i="0" dirty="0">
                <a:solidFill>
                  <a:srgbClr val="334155"/>
                </a:solidFill>
                <a:effectLst/>
                <a:latin typeface="Plus Jakarta Sans"/>
              </a:rPr>
              <a:t>.</a:t>
            </a:r>
            <a:endParaRPr lang="pt-BR" dirty="0"/>
          </a:p>
        </p:txBody>
      </p:sp>
    </p:spTree>
    <p:extLst>
      <p:ext uri="{BB962C8B-B14F-4D97-AF65-F5344CB8AC3E}">
        <p14:creationId xmlns:p14="http://schemas.microsoft.com/office/powerpoint/2010/main" val="37580846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F7658672-3970-C19D-8109-18CA551A2976}"/>
              </a:ext>
            </a:extLst>
          </p:cNvPr>
          <p:cNvSpPr txBox="1"/>
          <p:nvPr/>
        </p:nvSpPr>
        <p:spPr>
          <a:xfrm>
            <a:off x="233082" y="0"/>
            <a:ext cx="11725836" cy="7417415"/>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Os princípios específicos explícitos estão regulamentados nos incisos do art. 194 da Constituição Federal. O primeiro é o da Universalidade da cobertura e do atendimento.</a:t>
            </a:r>
          </a:p>
          <a:p>
            <a:pPr algn="just"/>
            <a:r>
              <a:rPr lang="pt-BR" sz="2800" b="0" i="0" dirty="0">
                <a:effectLst/>
                <a:latin typeface="Times New Roman" panose="02020603050405020304" pitchFamily="18" charset="0"/>
                <a:cs typeface="Times New Roman" panose="02020603050405020304" pitchFamily="18" charset="0"/>
              </a:rPr>
              <a:t>Por este princípio “as prestações da Seguridade Social devem abranger o máximo de situações de proteção social do trabalhador e de sua família, tanto subjetiva quanto objetivamente, respeitadas as limitações de cada área de atuação”, ou seja, deve existir uma quantidade suficiente de cobertura no tocante a proteção tanto do trabalhador quanto dos membros de sua família, “a universalidade de cobertura refere-se aos sujeitos protegidos. Os atingidos por contingências sociais que retirem ou diminuam a capacidade de trabalho, de ganho, devem ser protegidos”, a cobertura deve ser suficiente para proteger os beneficiários de todos os danos que podem acometer o mesmo quando ocorre uma incapacidade de realização de trabalho, “a universalidade de atendimento refere-se ao objeto, vale dizer, às contingências a serem cobertas, isto é, aos acontecimentos que trazem como consequência o estado de necessidade social”, no tocante a proteção e complemento de renda ou remuneração em relação a recuperação da saúde do beneficiário. (TSUTIYA, 2013, p. 180-181)</a:t>
            </a:r>
          </a:p>
        </p:txBody>
      </p:sp>
    </p:spTree>
    <p:extLst>
      <p:ext uri="{BB962C8B-B14F-4D97-AF65-F5344CB8AC3E}">
        <p14:creationId xmlns:p14="http://schemas.microsoft.com/office/powerpoint/2010/main" val="3386543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374F8DCF-8289-7EE5-CFB2-002ABCF749C1}"/>
              </a:ext>
            </a:extLst>
          </p:cNvPr>
          <p:cNvSpPr txBox="1"/>
          <p:nvPr/>
        </p:nvSpPr>
        <p:spPr>
          <a:xfrm>
            <a:off x="215153" y="455457"/>
            <a:ext cx="11618259" cy="6124754"/>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abrangência na cobertura e no atendimento tem que seguir o preceito da universalidade. Pode-se dizer que o princípio da Uniformidade e equivalência dos benefícios e serviços às populações urbanas e rurais, pode ser um desdobramento do da universalidade do atendimento e da cobertura, pois, visa atender ao princípio da igualdade, evidenciando que todos devem receber o mesmo tratamento, essa ênfase se deve às diferenciações que existiam entre os trabalhadores urbanos e rurais.</a:t>
            </a:r>
            <a:r>
              <a:rPr lang="pt-BR" sz="2800" b="0" i="0" dirty="0">
                <a:solidFill>
                  <a:srgbClr val="334155"/>
                </a:solidFill>
                <a:effectLst/>
                <a:latin typeface="Plus Jakarta Sans"/>
              </a:rPr>
              <a:t> </a:t>
            </a:r>
            <a:r>
              <a:rPr lang="pt-BR" sz="2800" dirty="0">
                <a:latin typeface="Times New Roman" panose="02020603050405020304" pitchFamily="18" charset="0"/>
                <a:cs typeface="Times New Roman" panose="02020603050405020304" pitchFamily="18" charset="0"/>
              </a:rPr>
              <a:t>A positivação foi muito importante. Até pouco tempo atrás havia um fosso que separava os trabalhadores urbanos e rurais. As leis trabalhistas criadas por Getúlio Vargas predominantemente privilegiavam os trabalhadores urbanos, classe mais or­ganizada. Timidamente, alguns benefícios foram conquistados pelos trabalhadores rurais. A uniformidade refere-se ao objeto, às prestações devidas em face do sistema de Seguridade Social, que deverão ser iguais para todos. Equivalência significa igualdade em relação ao valor pecuniário das prestações.  </a:t>
            </a:r>
          </a:p>
        </p:txBody>
      </p:sp>
    </p:spTree>
    <p:extLst>
      <p:ext uri="{BB962C8B-B14F-4D97-AF65-F5344CB8AC3E}">
        <p14:creationId xmlns:p14="http://schemas.microsoft.com/office/powerpoint/2010/main" val="10213852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8FE852BF-A1AF-4AAE-5D0C-918EAADF669B}"/>
              </a:ext>
            </a:extLst>
          </p:cNvPr>
          <p:cNvSpPr txBox="1"/>
          <p:nvPr/>
        </p:nvSpPr>
        <p:spPr>
          <a:xfrm>
            <a:off x="537882" y="1226944"/>
            <a:ext cx="11308975" cy="3539430"/>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A uniformidade refere-se ao quantitativo financeiro, aos valores referentes aos benefícios, pelo qual estão proibidas quaisquer distinções entre trabalhadores independente destes exercerem suas atividades nas zonas urbanas ou rurais. Tendo como referência para qualificar esta igualdade em aspectos objetivos das relações de atendimentos e cobertura desses beneficiários, de acordo com as limitações que são especificadas em lei e levam em consideração, dentre outros fatores o coeficiente de contribuição, a idade e o tempo de contribuição, de acordo com o caso concreto.</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71517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4AA7075-72E1-79C0-DD33-9171C8122F11}"/>
              </a:ext>
            </a:extLst>
          </p:cNvPr>
          <p:cNvSpPr txBox="1"/>
          <p:nvPr/>
        </p:nvSpPr>
        <p:spPr>
          <a:xfrm>
            <a:off x="3049121" y="889844"/>
            <a:ext cx="6098240" cy="5078313"/>
          </a:xfrm>
          <a:prstGeom prst="rect">
            <a:avLst/>
          </a:prstGeom>
          <a:noFill/>
        </p:spPr>
        <p:txBody>
          <a:bodyPr wrap="square">
            <a:spAutoFit/>
          </a:bodyPr>
          <a:lstStyle/>
          <a:p>
            <a:r>
              <a:rPr lang="pt-BR" b="0" i="0" dirty="0">
                <a:solidFill>
                  <a:srgbClr val="334155"/>
                </a:solidFill>
                <a:effectLst/>
                <a:latin typeface="Plus Jakarta Sans"/>
              </a:rPr>
              <a:t>O próximo princípio a ser analisado é o da seletividade e distributividade na prestação dos benefícios e serviços, este em específico é dirigido ao legislador, a fim de que esse possa analisar quais os riscos que devem ser protegidos. O art. 201 da Constituição Federal define em seus incisos quais deverão ser os fenômenos que deverão ser protegidos pela previdência social, o que de forma análoga, pode ser aplicado aos demais ramos da seguridade social como a assistência social e a saúde. São eles: cobertura dos eventos de doença, invalidez, morte e idade avançada; proteção à maternidade, especialmente à gestante; proteção ao trabalhador em situação de desemprego involuntário; salário-família e auxílio-reclusão para os dependentes dos segurados de baixa renda e pensão por morte do segurado, homem ou mulher, ao cônjuge ou companheiro e dependentes, observado o disposto no §2º que delimita o valor não menor do que o salário-mínimo para o benefício a ser recebido pelos que necessitarem das proteções descritas acima.</a:t>
            </a:r>
            <a:endParaRPr lang="pt-BR" dirty="0"/>
          </a:p>
        </p:txBody>
      </p:sp>
    </p:spTree>
    <p:extLst>
      <p:ext uri="{BB962C8B-B14F-4D97-AF65-F5344CB8AC3E}">
        <p14:creationId xmlns:p14="http://schemas.microsoft.com/office/powerpoint/2010/main" val="24207270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50D4014-45E7-A311-840D-1F15D3D131BE}"/>
              </a:ext>
            </a:extLst>
          </p:cNvPr>
          <p:cNvSpPr txBox="1"/>
          <p:nvPr/>
        </p:nvSpPr>
        <p:spPr>
          <a:xfrm>
            <a:off x="3049121" y="2413338"/>
            <a:ext cx="6098240" cy="2031325"/>
          </a:xfrm>
          <a:prstGeom prst="rect">
            <a:avLst/>
          </a:prstGeom>
          <a:noFill/>
        </p:spPr>
        <p:txBody>
          <a:bodyPr wrap="square">
            <a:spAutoFit/>
          </a:bodyPr>
          <a:lstStyle/>
          <a:p>
            <a:r>
              <a:rPr lang="pt-BR" b="0" i="0" dirty="0">
                <a:solidFill>
                  <a:srgbClr val="334155"/>
                </a:solidFill>
                <a:effectLst/>
                <a:latin typeface="Plus Jakarta Sans"/>
              </a:rPr>
              <a:t>Pode-se observar que nos fenômenos cobertos pela seguridade social fica claro que os beneficiários não poderão receber menos do que um salário-mínimo e que o critério para ser beneficiário é que a família esteja classificada como sendo de baixa renda. Esse princípio é um mitigador do princípio da universalidade, pois restringe a cobertura e o atendimento da seguridade social, por meio do critério econômico.</a:t>
            </a:r>
            <a:endParaRPr lang="pt-BR" dirty="0"/>
          </a:p>
        </p:txBody>
      </p:sp>
    </p:spTree>
    <p:extLst>
      <p:ext uri="{BB962C8B-B14F-4D97-AF65-F5344CB8AC3E}">
        <p14:creationId xmlns:p14="http://schemas.microsoft.com/office/powerpoint/2010/main" val="27570340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840D5731-3935-2D67-5794-CED2145767B9}"/>
              </a:ext>
            </a:extLst>
          </p:cNvPr>
          <p:cNvSpPr txBox="1"/>
          <p:nvPr/>
        </p:nvSpPr>
        <p:spPr>
          <a:xfrm>
            <a:off x="831476" y="1041843"/>
            <a:ext cx="10529047" cy="4524315"/>
          </a:xfrm>
          <a:prstGeom prst="rect">
            <a:avLst/>
          </a:prstGeom>
          <a:noFill/>
        </p:spPr>
        <p:txBody>
          <a:bodyPr wrap="square">
            <a:spAutoFit/>
          </a:bodyPr>
          <a:lstStyle/>
          <a:p>
            <a:pPr algn="just"/>
            <a:r>
              <a:rPr lang="pt-BR" b="0" i="0" dirty="0">
                <a:solidFill>
                  <a:srgbClr val="334155"/>
                </a:solidFill>
                <a:effectLst/>
                <a:latin typeface="Plus Jakarta Sans"/>
              </a:rPr>
              <a:t>O princípio da irredutibilidade do valor dos benefícios, “esse princípio visa manter o poder aquisitivo dos segurados que recebem benefícios da Seguridade Social”. (TSUTIYA, 2013, p. 184)</a:t>
            </a:r>
          </a:p>
          <a:p>
            <a:pPr algn="just"/>
            <a:r>
              <a:rPr lang="pt-BR" b="0" i="0" dirty="0">
                <a:solidFill>
                  <a:srgbClr val="334155"/>
                </a:solidFill>
                <a:effectLst/>
                <a:latin typeface="Plus Jakarta Sans"/>
              </a:rPr>
              <a:t>O princípio da equidade na forma da participação no custeio que é ligado ao princípio da isonomia e a capacidade contributiva</a:t>
            </a:r>
          </a:p>
          <a:p>
            <a:pPr algn="just"/>
            <a:r>
              <a:rPr lang="pt-BR" b="0" i="0" dirty="0">
                <a:solidFill>
                  <a:srgbClr val="334155"/>
                </a:solidFill>
                <a:effectLst/>
                <a:latin typeface="Plus Jakarta Sans"/>
              </a:rPr>
              <a:t>podendo ser entendido como justiça e igualdade na forma de custeio: alíquotas desiguais para contribuintes em situação desigual. Os contribuintes que se encontrarem na mesma situação fática deverão ser tributados da mesma forma. Tal princípio permite uma tributação maior da empresa/empregador em relação ao segurado haja vista que são aqueles os de maior poder aquisitivo. (TSUTIYA, 2013, p. 186)</a:t>
            </a:r>
          </a:p>
          <a:p>
            <a:pPr algn="just"/>
            <a:r>
              <a:rPr lang="pt-BR" b="0" i="0" dirty="0">
                <a:solidFill>
                  <a:srgbClr val="334155"/>
                </a:solidFill>
                <a:effectLst/>
                <a:latin typeface="Plus Jakarta Sans"/>
              </a:rPr>
              <a:t>O penúltimo princípio a ser analisado é o da diversidade na base de financiamento, “o financiamento da Seguridade Social compreende um conjunto de recursos que deverão ser buscados em diversas fontes”. (TSUTIYA, 2013, p. 186)</a:t>
            </a:r>
          </a:p>
          <a:p>
            <a:pPr algn="just"/>
            <a:r>
              <a:rPr lang="pt-BR" b="0" i="0" dirty="0">
                <a:solidFill>
                  <a:srgbClr val="334155"/>
                </a:solidFill>
                <a:effectLst/>
                <a:latin typeface="Plus Jakarta Sans"/>
              </a:rPr>
              <a:t>Para alcançar os princípios anteriores de universalidade da cobertura e do atendimento, é necessário que o sistema seja financiado com recursos vindos de várias fontes, que garantam sua sustentabilidade ao longo dos anos. Desta forma, a seguridade social é financiada com recursos de toda a sociedade, mediante contribuições sociais incidentes sobre os mais diversos fatos geradores, como folha de pagamentos, lucro líquido, concursos de prognósticos, etc. (PAVIONE, 2011)</a:t>
            </a:r>
          </a:p>
        </p:txBody>
      </p:sp>
    </p:spTree>
    <p:extLst>
      <p:ext uri="{BB962C8B-B14F-4D97-AF65-F5344CB8AC3E}">
        <p14:creationId xmlns:p14="http://schemas.microsoft.com/office/powerpoint/2010/main" val="3933109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90D9FEE5-E531-C3D2-495A-1F4081D8734C}"/>
              </a:ext>
            </a:extLst>
          </p:cNvPr>
          <p:cNvSpPr txBox="1"/>
          <p:nvPr/>
        </p:nvSpPr>
        <p:spPr>
          <a:xfrm>
            <a:off x="3049121" y="1582341"/>
            <a:ext cx="6098240" cy="3693319"/>
          </a:xfrm>
          <a:prstGeom prst="rect">
            <a:avLst/>
          </a:prstGeom>
          <a:noFill/>
        </p:spPr>
        <p:txBody>
          <a:bodyPr wrap="square">
            <a:spAutoFit/>
          </a:bodyPr>
          <a:lstStyle/>
          <a:p>
            <a:r>
              <a:rPr lang="pt-BR" b="0" i="0" dirty="0">
                <a:solidFill>
                  <a:srgbClr val="334155"/>
                </a:solidFill>
                <a:effectLst/>
                <a:latin typeface="Plus Jakarta Sans"/>
              </a:rPr>
              <a:t>O último princípio a ser conceituado é caráter democrático e descentralizado da Administração, mediante gestão quadripartite, com participação dos trabalhadores, dos empregadores, dos aposentados e do governo nos órgãos colegiados. O Poder Público necessita da participação da comunidade social para bem desempenhar suas funções, e levando em consideração que o elemento motor da seguridade social é a solidariedade, os próprios interessados são chamados a contribuir com a discussão dos problemas e para propor soluções aos infortúnios que possam surgir, buscando cada vez mais uma estrutura focada da descentralização e desburocratização dos processos que envolvem as necessidades sociais.</a:t>
            </a:r>
            <a:endParaRPr lang="pt-BR" dirty="0"/>
          </a:p>
        </p:txBody>
      </p:sp>
    </p:spTree>
    <p:extLst>
      <p:ext uri="{BB962C8B-B14F-4D97-AF65-F5344CB8AC3E}">
        <p14:creationId xmlns:p14="http://schemas.microsoft.com/office/powerpoint/2010/main" val="19773801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4082834-86BB-C215-BF6D-2B381281A575}"/>
              </a:ext>
            </a:extLst>
          </p:cNvPr>
          <p:cNvSpPr txBox="1"/>
          <p:nvPr/>
        </p:nvSpPr>
        <p:spPr>
          <a:xfrm>
            <a:off x="3049121" y="612845"/>
            <a:ext cx="6098240" cy="5632311"/>
          </a:xfrm>
          <a:prstGeom prst="rect">
            <a:avLst/>
          </a:prstGeom>
          <a:noFill/>
        </p:spPr>
        <p:txBody>
          <a:bodyPr wrap="square">
            <a:spAutoFit/>
          </a:bodyPr>
          <a:lstStyle/>
          <a:p>
            <a:pPr algn="just"/>
            <a:r>
              <a:rPr lang="pt-BR" b="1" i="0" dirty="0">
                <a:solidFill>
                  <a:srgbClr val="334155"/>
                </a:solidFill>
                <a:effectLst/>
                <a:latin typeface="Plus Jakarta Sans"/>
              </a:rPr>
              <a:t>CONCLUSÃO</a:t>
            </a:r>
            <a:endParaRPr lang="pt-BR" b="0" i="0" dirty="0">
              <a:solidFill>
                <a:srgbClr val="334155"/>
              </a:solidFill>
              <a:effectLst/>
              <a:latin typeface="Plus Jakarta Sans"/>
            </a:endParaRPr>
          </a:p>
          <a:p>
            <a:pPr algn="just"/>
            <a:r>
              <a:rPr lang="pt-BR" b="0" i="0" dirty="0">
                <a:solidFill>
                  <a:srgbClr val="334155"/>
                </a:solidFill>
                <a:effectLst/>
                <a:latin typeface="Plus Jakarta Sans"/>
              </a:rPr>
              <a:t>A Seguridade Social é um importante componente da organização social sendo um dos meios que buscam garantir um sistema econômico equilibrado, buscando por meio de seus princípios que a finalidade da seguridade seja atingido.</a:t>
            </a:r>
          </a:p>
          <a:p>
            <a:pPr algn="just"/>
            <a:r>
              <a:rPr lang="pt-BR" b="0" i="0" dirty="0">
                <a:solidFill>
                  <a:srgbClr val="334155"/>
                </a:solidFill>
                <a:effectLst/>
                <a:latin typeface="Plus Jakarta Sans"/>
              </a:rPr>
              <a:t>Para que a finalidade social seja atingida pelo direito da Seguridade Social existem princípios que são a base para que não seja perdido o norte fundamental para a aplicação dos direitos sociais inclusos na seguridade social.</a:t>
            </a:r>
          </a:p>
          <a:p>
            <a:pPr algn="just"/>
            <a:r>
              <a:rPr lang="pt-BR" b="0" i="0" dirty="0">
                <a:solidFill>
                  <a:srgbClr val="334155"/>
                </a:solidFill>
                <a:effectLst/>
                <a:latin typeface="Plus Jakarta Sans"/>
              </a:rPr>
              <a:t>As principais bases desse ramo do direito é o princípio da igualdade e da isonomia, que busca basilar tanto a forma como os benefícios devem ser empregados, quanto a forma como a contribuição financeira que é base para a arrecadação dos suportes necessário para manter os atributos sociais. Outro princípio tão fundamental quanto os dois citados anteriormente, é o princípio da solidariedade, pelo qual torna a seguridade social como sendo de responsabilidade de todos os envolvidos, sendo os que estão em situação de prover e não estão precisando se utilizar dos serviços, sejam os que não podem contribuir e precisam dos benefícios.</a:t>
            </a:r>
          </a:p>
        </p:txBody>
      </p:sp>
    </p:spTree>
    <p:extLst>
      <p:ext uri="{BB962C8B-B14F-4D97-AF65-F5344CB8AC3E}">
        <p14:creationId xmlns:p14="http://schemas.microsoft.com/office/powerpoint/2010/main" val="53379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27DAE774-EE0D-A8CE-7AA6-DD601650E014}"/>
              </a:ext>
            </a:extLst>
          </p:cNvPr>
          <p:cNvSpPr txBox="1"/>
          <p:nvPr/>
        </p:nvSpPr>
        <p:spPr>
          <a:xfrm>
            <a:off x="268942" y="404336"/>
            <a:ext cx="11282082" cy="6124754"/>
          </a:xfrm>
          <a:prstGeom prst="rect">
            <a:avLst/>
          </a:prstGeom>
          <a:noFill/>
        </p:spPr>
        <p:txBody>
          <a:bodyPr wrap="square">
            <a:spAutoFit/>
          </a:bodyPr>
          <a:lstStyle/>
          <a:p>
            <a:pPr algn="just"/>
            <a:r>
              <a:rPr lang="pt-BR" sz="2800" b="1" i="0" dirty="0">
                <a:solidFill>
                  <a:srgbClr val="202124"/>
                </a:solidFill>
                <a:effectLst/>
                <a:latin typeface="Times New Roman" panose="02020603050405020304" pitchFamily="18" charset="0"/>
                <a:cs typeface="Times New Roman" panose="02020603050405020304" pitchFamily="18" charset="0"/>
              </a:rPr>
              <a:t>Montepios</a:t>
            </a:r>
            <a:r>
              <a:rPr lang="pt-BR" sz="2800" b="0" i="0" dirty="0">
                <a:solidFill>
                  <a:srgbClr val="202124"/>
                </a:solidFill>
                <a:effectLst/>
                <a:latin typeface="Times New Roman" panose="02020603050405020304" pitchFamily="18" charset="0"/>
                <a:cs typeface="Times New Roman" panose="02020603050405020304" pitchFamily="18" charset="0"/>
              </a:rPr>
              <a:t> são instituições em que, mediante o pagamento de cotas cada membro adquire o direito de, por morte, deixar pensão pagável a alguém de sua escolha. São essas as manifestações mais antigas de Previdência Social.</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Seguridade Social no Brasil teve como marco inicial o período do final do Império, em que algumas medidas começaram a ser tomadas para proporcionar aos empregados públicos algumas formas de proteção. Como exemplo, podemos citar a criação da Caixa de Socorros em cada uma das estradas de ferro do Estado (Lei nº 3.397); Fundo de Pensões do Pessoal das Oficinas da Impressa Nacional (Decreto-Lei nº 10.269 de 20/07/89); O Montepio obrigatório dos empregados do Ministério da fazenda (Decreto nº 942-A); Caixa de Pensões dos Operários da Casa da Moeda (Decreto nº 9.284 de 30/12/11); Caixa de Aposentadoria e Pensões para os Operários da Casa da Moeda</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5739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C3B41BFB-0243-2004-2E22-4307A7AE2ABE}"/>
              </a:ext>
            </a:extLst>
          </p:cNvPr>
          <p:cNvSpPr txBox="1"/>
          <p:nvPr/>
        </p:nvSpPr>
        <p:spPr>
          <a:xfrm>
            <a:off x="3049121" y="1859340"/>
            <a:ext cx="6098240" cy="3139321"/>
          </a:xfrm>
          <a:prstGeom prst="rect">
            <a:avLst/>
          </a:prstGeom>
          <a:noFill/>
        </p:spPr>
        <p:txBody>
          <a:bodyPr wrap="square">
            <a:spAutoFit/>
          </a:bodyPr>
          <a:lstStyle/>
          <a:p>
            <a:r>
              <a:rPr lang="pt-BR" b="0" i="0" dirty="0">
                <a:solidFill>
                  <a:srgbClr val="334155"/>
                </a:solidFill>
                <a:effectLst/>
                <a:latin typeface="Plus Jakarta Sans"/>
              </a:rPr>
              <a:t>Por todo o exposto pode-se concluir que a Seguridade Social é de extrema importância na realização dos direitos sociais na sociedade brasileira, pois, é uma ferramenta capaz de equalizar as diferenças, principalmente a nível econômico, que existem desde tempos remotos em nossa sociedade, tendo grande importância para a manutenção do Estado Democrático de Direito. Seus princípios são as bases que sustentam essa ferramenta, possuindo influência desde ao ato de legislar à forma como estes benefícios são realizados nos processos fáticos, sem a observação desses princípios a finalidade da Seguridade Social ficaria prejudicada.</a:t>
            </a:r>
            <a:endParaRPr lang="pt-BR" dirty="0"/>
          </a:p>
        </p:txBody>
      </p:sp>
    </p:spTree>
    <p:extLst>
      <p:ext uri="{BB962C8B-B14F-4D97-AF65-F5344CB8AC3E}">
        <p14:creationId xmlns:p14="http://schemas.microsoft.com/office/powerpoint/2010/main" val="26958811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BB2AA88D-192A-67E4-BFE5-6BD6D79C1049}"/>
              </a:ext>
            </a:extLst>
          </p:cNvPr>
          <p:cNvSpPr txBox="1"/>
          <p:nvPr/>
        </p:nvSpPr>
        <p:spPr>
          <a:xfrm>
            <a:off x="3049121" y="1443841"/>
            <a:ext cx="6098240" cy="3970318"/>
          </a:xfrm>
          <a:prstGeom prst="rect">
            <a:avLst/>
          </a:prstGeom>
          <a:noFill/>
        </p:spPr>
        <p:txBody>
          <a:bodyPr wrap="square">
            <a:spAutoFit/>
          </a:bodyPr>
          <a:lstStyle/>
          <a:p>
            <a:pPr algn="just"/>
            <a:r>
              <a:rPr lang="pt-BR" b="1" i="0">
                <a:solidFill>
                  <a:srgbClr val="334155"/>
                </a:solidFill>
                <a:effectLst/>
                <a:latin typeface="Plus Jakarta Sans"/>
              </a:rPr>
              <a:t>REFERÊNCIAS</a:t>
            </a:r>
            <a:endParaRPr lang="pt-BR" b="0" i="0">
              <a:solidFill>
                <a:srgbClr val="334155"/>
              </a:solidFill>
              <a:effectLst/>
              <a:latin typeface="Plus Jakarta Sans"/>
            </a:endParaRPr>
          </a:p>
          <a:p>
            <a:pPr algn="just"/>
            <a:r>
              <a:rPr lang="pt-BR" b="0" i="0" dirty="0">
                <a:solidFill>
                  <a:srgbClr val="334155"/>
                </a:solidFill>
                <a:effectLst/>
                <a:latin typeface="Plus Jakarta Sans"/>
              </a:rPr>
              <a:t>BRASIL. Constituição (1988). Constituição Federal da República, de 05 de agosto de 1988. CONSTITUIÇÃO DA REPÚBLICA FEDERATIVA DO BRASIL DE 1988. </a:t>
            </a:r>
            <a:r>
              <a:rPr lang="pt-BR" b="1" i="0" dirty="0">
                <a:solidFill>
                  <a:srgbClr val="334155"/>
                </a:solidFill>
                <a:effectLst/>
                <a:latin typeface="Plus Jakarta Sans"/>
              </a:rPr>
              <a:t>Diário Oficial</a:t>
            </a:r>
            <a:r>
              <a:rPr lang="pt-BR" b="0" i="0" dirty="0">
                <a:solidFill>
                  <a:srgbClr val="334155"/>
                </a:solidFill>
                <a:effectLst/>
                <a:latin typeface="Plus Jakarta Sans"/>
              </a:rPr>
              <a:t>.</a:t>
            </a:r>
          </a:p>
          <a:p>
            <a:pPr algn="just"/>
            <a:r>
              <a:rPr lang="pt-BR" b="0" i="0" dirty="0">
                <a:solidFill>
                  <a:srgbClr val="334155"/>
                </a:solidFill>
                <a:effectLst/>
                <a:latin typeface="Plus Jakarta Sans"/>
              </a:rPr>
              <a:t>FOLMANN, Melissa. </a:t>
            </a:r>
            <a:r>
              <a:rPr lang="pt-BR" b="1" i="0" dirty="0">
                <a:solidFill>
                  <a:srgbClr val="334155"/>
                </a:solidFill>
                <a:effectLst/>
                <a:latin typeface="Plus Jakarta Sans"/>
              </a:rPr>
              <a:t>PREVIDÊNCIA E ASSISTÊNCIA SOCIAL EM PERGUNTAS E RESPOSTAS. </a:t>
            </a:r>
            <a:r>
              <a:rPr lang="pt-BR" b="0" i="0" dirty="0">
                <a:solidFill>
                  <a:srgbClr val="334155"/>
                </a:solidFill>
                <a:effectLst/>
                <a:latin typeface="Plus Jakarta Sans"/>
              </a:rPr>
              <a:t>Curitiba. 2004. 44 p. Disponível em: &lt;http://www.pucpr.br/</a:t>
            </a:r>
            <a:r>
              <a:rPr lang="pt-BR" b="0" i="0" dirty="0" err="1">
                <a:solidFill>
                  <a:srgbClr val="334155"/>
                </a:solidFill>
                <a:effectLst/>
                <a:latin typeface="Plus Jakarta Sans"/>
              </a:rPr>
              <a:t>arquivosUpload</a:t>
            </a:r>
            <a:r>
              <a:rPr lang="pt-BR" b="0" i="0" dirty="0">
                <a:solidFill>
                  <a:srgbClr val="334155"/>
                </a:solidFill>
                <a:effectLst/>
                <a:latin typeface="Plus Jakarta Sans"/>
              </a:rPr>
              <a:t>/1237436911311194117.pdf&gt;. Acesso em: 09 jun. 2017.</a:t>
            </a:r>
          </a:p>
          <a:p>
            <a:pPr algn="just"/>
            <a:r>
              <a:rPr lang="pt-BR" b="0" i="0" dirty="0">
                <a:solidFill>
                  <a:srgbClr val="334155"/>
                </a:solidFill>
                <a:effectLst/>
                <a:latin typeface="Plus Jakarta Sans"/>
              </a:rPr>
              <a:t>PAVIONE, Lucas dos Santos. </a:t>
            </a:r>
            <a:r>
              <a:rPr lang="pt-BR" b="1" i="0" dirty="0">
                <a:solidFill>
                  <a:srgbClr val="334155"/>
                </a:solidFill>
                <a:effectLst/>
                <a:latin typeface="Plus Jakarta Sans"/>
              </a:rPr>
              <a:t>Princípios da seguridade social. </a:t>
            </a:r>
            <a:r>
              <a:rPr lang="pt-BR" b="0" i="0" dirty="0">
                <a:solidFill>
                  <a:srgbClr val="334155"/>
                </a:solidFill>
                <a:effectLst/>
                <a:latin typeface="Plus Jakarta Sans"/>
              </a:rPr>
              <a:t>2011. Disponível em: &lt;https://lucaspavione.jusbrasil.com.br/artigos/121936124/</a:t>
            </a:r>
            <a:r>
              <a:rPr lang="pt-BR" b="0" i="0" dirty="0" err="1">
                <a:solidFill>
                  <a:srgbClr val="334155"/>
                </a:solidFill>
                <a:effectLst/>
                <a:latin typeface="Plus Jakarta Sans"/>
              </a:rPr>
              <a:t>principios</a:t>
            </a:r>
            <a:r>
              <a:rPr lang="pt-BR" b="0" i="0" dirty="0">
                <a:solidFill>
                  <a:srgbClr val="334155"/>
                </a:solidFill>
                <a:effectLst/>
                <a:latin typeface="Plus Jakarta Sans"/>
              </a:rPr>
              <a:t>-da-seguridade-social&gt;. Acesso em: 09 jun. 2017.</a:t>
            </a:r>
          </a:p>
          <a:p>
            <a:pPr algn="just"/>
            <a:r>
              <a:rPr lang="pt-BR" b="0" i="0" dirty="0">
                <a:solidFill>
                  <a:srgbClr val="334155"/>
                </a:solidFill>
                <a:effectLst/>
                <a:latin typeface="Plus Jakarta Sans"/>
              </a:rPr>
              <a:t>TSUTIYA, Augusto </a:t>
            </a:r>
            <a:r>
              <a:rPr lang="pt-BR" b="0" i="0" dirty="0" err="1">
                <a:solidFill>
                  <a:srgbClr val="334155"/>
                </a:solidFill>
                <a:effectLst/>
                <a:latin typeface="Plus Jakarta Sans"/>
              </a:rPr>
              <a:t>Massayuki</a:t>
            </a:r>
            <a:r>
              <a:rPr lang="pt-BR" b="0" i="0" dirty="0">
                <a:solidFill>
                  <a:srgbClr val="334155"/>
                </a:solidFill>
                <a:effectLst/>
                <a:latin typeface="Plus Jakarta Sans"/>
              </a:rPr>
              <a:t>. </a:t>
            </a:r>
            <a:r>
              <a:rPr lang="pt-BR" b="1" i="0" dirty="0">
                <a:solidFill>
                  <a:srgbClr val="334155"/>
                </a:solidFill>
                <a:effectLst/>
                <a:latin typeface="Plus Jakarta Sans"/>
              </a:rPr>
              <a:t>Curso de Direito da Seguridade Social. </a:t>
            </a:r>
            <a:r>
              <a:rPr lang="pt-BR" b="0" i="0" dirty="0">
                <a:solidFill>
                  <a:srgbClr val="334155"/>
                </a:solidFill>
                <a:effectLst/>
                <a:latin typeface="Plus Jakarta Sans"/>
              </a:rPr>
              <a:t>4. ed. São Paulo: Saraiva, 2013.</a:t>
            </a:r>
          </a:p>
        </p:txBody>
      </p:sp>
    </p:spTree>
    <p:extLst>
      <p:ext uri="{BB962C8B-B14F-4D97-AF65-F5344CB8AC3E}">
        <p14:creationId xmlns:p14="http://schemas.microsoft.com/office/powerpoint/2010/main" val="139129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B7EE1C40-DB05-2A80-6B86-6AB1AF654840}"/>
              </a:ext>
            </a:extLst>
          </p:cNvPr>
          <p:cNvSpPr txBox="1"/>
          <p:nvPr/>
        </p:nvSpPr>
        <p:spPr>
          <a:xfrm>
            <a:off x="847165" y="366623"/>
            <a:ext cx="10287000" cy="6124754"/>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No entanto, para empregados de empresas privadas, até 1923, nada se tinha feito. </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Somente neste ano veio a ser promulgada a Lei nº4.682 de 24 de janeiro, mais conhecida como Lei Eloy Chaves, que instituiu uma Caixa de Aposentadoria e Pensões junto a cada empresa ferroviária e tornando seus empregados segurados obrigatórios.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Para estes segurados eram previstos os seguintes benefícios: assistência médica, aposentadoria por tempo de serviço e por idade avançada, por invalidez após 10 anos de serviço e pensão aos seus dependentes. Em 20/12/26 um importante marco foi fixado, a Lei nº 5.109 deferiu igual regime de amparo aos empregados de empresas de navegação marítima e fluvial, bem como aos portuários.</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7948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96116F0-540A-B415-B8FE-FDEBFB335627}"/>
              </a:ext>
            </a:extLst>
          </p:cNvPr>
          <p:cNvSpPr txBox="1"/>
          <p:nvPr/>
        </p:nvSpPr>
        <p:spPr>
          <a:xfrm>
            <a:off x="1102659" y="608379"/>
            <a:ext cx="9641540" cy="4832092"/>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Desde muito tempo já havia o anseio de criar uma previdência social unificada, o que somente ocorreu em 1945 com o Decreto-Lei nº 7.526, que criou o Instituto dos Seguros Sociais do Brasil, absorvendo todas as entidades previdenciárias, entretanto o Governo instalado em </a:t>
            </a:r>
            <a:r>
              <a:rPr lang="pt-BR" sz="2800" dirty="0">
                <a:latin typeface="Times New Roman" panose="02020603050405020304" pitchFamily="18" charset="0"/>
                <a:cs typeface="Times New Roman" panose="02020603050405020304" pitchFamily="18" charset="0"/>
              </a:rPr>
              <a:t>1946, Eurico Gaspar Dutra, </a:t>
            </a:r>
            <a:r>
              <a:rPr lang="pt-BR" sz="2800" b="0" i="0" dirty="0">
                <a:effectLst/>
                <a:latin typeface="Times New Roman" panose="02020603050405020304" pitchFamily="18" charset="0"/>
                <a:cs typeface="Times New Roman" panose="02020603050405020304" pitchFamily="18" charset="0"/>
              </a:rPr>
              <a:t>desinteressou-se de executar tal sistema previdenciário.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Apesar disto, o ideal de uma instituição única não foi abandonado e em 21 de novembro de 1966, o Decreto-Lei nº 72 unificou as instituições previdenciárias, criando o Instituto Nacional de Previdência Social (INPS).</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8777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9CA1AFCF-D2DA-7227-2F4D-2CEDFEADDB48}"/>
              </a:ext>
            </a:extLst>
          </p:cNvPr>
          <p:cNvSpPr txBox="1"/>
          <p:nvPr/>
        </p:nvSpPr>
        <p:spPr>
          <a:xfrm>
            <a:off x="1169894" y="416424"/>
            <a:ext cx="9695330" cy="1323439"/>
          </a:xfrm>
          <a:prstGeom prst="rect">
            <a:avLst/>
          </a:prstGeom>
          <a:noFill/>
        </p:spPr>
        <p:txBody>
          <a:bodyPr wrap="square">
            <a:spAutoFit/>
          </a:bodyPr>
          <a:lstStyle/>
          <a:p>
            <a:pPr algn="ctr"/>
            <a:r>
              <a:rPr lang="pt-BR" sz="4000" b="1" i="0" dirty="0">
                <a:effectLst/>
                <a:latin typeface="Times New Roman" panose="02020603050405020304" pitchFamily="18" charset="0"/>
                <a:cs typeface="Times New Roman" panose="02020603050405020304" pitchFamily="18" charset="0"/>
              </a:rPr>
              <a:t>A SEGURIDADE SOCIAL NAS CONSTITUIÇÕES FEDERAIS</a:t>
            </a:r>
            <a:endParaRPr lang="pt-BR" sz="4000" dirty="0">
              <a:latin typeface="Times New Roman" panose="02020603050405020304" pitchFamily="18" charset="0"/>
              <a:cs typeface="Times New Roman" panose="02020603050405020304" pitchFamily="18" charset="0"/>
            </a:endParaRPr>
          </a:p>
        </p:txBody>
      </p:sp>
      <p:sp>
        <p:nvSpPr>
          <p:cNvPr id="5" name="CaixaDeTexto 4">
            <a:extLst>
              <a:ext uri="{FF2B5EF4-FFF2-40B4-BE49-F238E27FC236}">
                <a16:creationId xmlns:a16="http://schemas.microsoft.com/office/drawing/2014/main" id="{E3CB58A9-F78D-74B9-96D0-16B679B8F3D4}"/>
              </a:ext>
            </a:extLst>
          </p:cNvPr>
          <p:cNvSpPr txBox="1"/>
          <p:nvPr/>
        </p:nvSpPr>
        <p:spPr>
          <a:xfrm>
            <a:off x="457200" y="2079882"/>
            <a:ext cx="11174506" cy="3970318"/>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Na Carta Maior de 1924 a única referência à seguridade social é a inscrita no artigo 179, em que se estabelecia a constituição dos socorros públicos (XXXI). Por seu turno o Ato Adicional de 1834, em seu artigo 10, estipulava a competência das Assembleias Legislativas para legislar sobre as casas de socorros públicos. Em 22 de junho de 1835, surgiu o Montepio Geral dos Servidores do Estado, que previa um sistema típico de mutualismo, em que por meio do qual, várias pessoas se associam e vão se cotizando para a cobertura de certos riscos, mediante a repartição dos encargos com todo o grupo.</a:t>
            </a:r>
            <a:endParaRPr lang="pt-B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4539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D42381C0-59F6-57ED-297C-E8EC2AB583CC}"/>
              </a:ext>
            </a:extLst>
          </p:cNvPr>
          <p:cNvSpPr txBox="1"/>
          <p:nvPr/>
        </p:nvSpPr>
        <p:spPr>
          <a:xfrm>
            <a:off x="589429" y="582067"/>
            <a:ext cx="11013141" cy="5693866"/>
          </a:xfrm>
          <a:prstGeom prst="rect">
            <a:avLst/>
          </a:prstGeom>
          <a:noFill/>
        </p:spPr>
        <p:txBody>
          <a:bodyPr wrap="square">
            <a:spAutoFit/>
          </a:bodyPr>
          <a:lstStyle/>
          <a:p>
            <a:pPr algn="just"/>
            <a:r>
              <a:rPr lang="pt-BR" sz="2800" b="0" i="0" dirty="0">
                <a:effectLst/>
                <a:latin typeface="Times New Roman" panose="02020603050405020304" pitchFamily="18" charset="0"/>
                <a:cs typeface="Times New Roman" panose="02020603050405020304" pitchFamily="18" charset="0"/>
              </a:rPr>
              <a:t>Já em 1850 o Código Comercial previa em seu artigo 79 que “os acidentes imprevistos e inculpados que impedirem aos prepostos o exercício de suas funções não interromperão o vencimento de seu salário, contando que a inabilitação não exceda três meses contínuos”. </a:t>
            </a:r>
          </a:p>
          <a:p>
            <a:pPr algn="just"/>
            <a:endParaRPr lang="pt-BR" sz="2800" b="0" i="0" dirty="0">
              <a:effectLst/>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A Constituição de 1891 foi importante para a seguridade social, uma vez que foi a primeira que trouxe a expressão “aposentadoria”. Preceituou esta CF que a “aposentadoria só poderá ser dada aos funcionários públicos em caso de invalidez no serviço da Nação” (artigo 75). </a:t>
            </a:r>
          </a:p>
          <a:p>
            <a:pPr algn="just"/>
            <a:endParaRPr lang="pt-BR" sz="2800" dirty="0">
              <a:latin typeface="Times New Roman" panose="02020603050405020304" pitchFamily="18" charset="0"/>
              <a:cs typeface="Times New Roman" panose="02020603050405020304" pitchFamily="18" charset="0"/>
            </a:endParaRPr>
          </a:p>
          <a:p>
            <a:pPr algn="just"/>
            <a:r>
              <a:rPr lang="pt-BR" sz="2800" b="0" i="0" dirty="0">
                <a:effectLst/>
                <a:latin typeface="Times New Roman" panose="02020603050405020304" pitchFamily="18" charset="0"/>
                <a:cs typeface="Times New Roman" panose="02020603050405020304" pitchFamily="18" charset="0"/>
              </a:rPr>
              <a:t>Um fato curioso é nas disposições transitórias estipulava-se ao Imperador Dom Pedro uma pensão, a contar de 15 de novembro de 1889, durante toda a sua vida, que seria fixada pelo Congresso Ordinário (artigo 7º).</a:t>
            </a:r>
          </a:p>
        </p:txBody>
      </p:sp>
    </p:spTree>
    <p:extLst>
      <p:ext uri="{BB962C8B-B14F-4D97-AF65-F5344CB8AC3E}">
        <p14:creationId xmlns:p14="http://schemas.microsoft.com/office/powerpoint/2010/main" val="3808120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1A435942-4A4C-C62D-C667-D5349C478390}"/>
              </a:ext>
            </a:extLst>
          </p:cNvPr>
          <p:cNvSpPr txBox="1"/>
          <p:nvPr/>
        </p:nvSpPr>
        <p:spPr>
          <a:xfrm>
            <a:off x="564776" y="554644"/>
            <a:ext cx="10125636" cy="1569660"/>
          </a:xfrm>
          <a:prstGeom prst="rect">
            <a:avLst/>
          </a:prstGeom>
          <a:noFill/>
        </p:spPr>
        <p:txBody>
          <a:bodyPr wrap="square">
            <a:spAutoFit/>
          </a:bodyPr>
          <a:lstStyle/>
          <a:p>
            <a:pPr algn="just"/>
            <a:r>
              <a:rPr lang="pt-BR" sz="2400" b="0" i="0" dirty="0">
                <a:effectLst/>
                <a:latin typeface="Times New Roman" panose="02020603050405020304" pitchFamily="18" charset="0"/>
                <a:cs typeface="Times New Roman" panose="02020603050405020304" pitchFamily="18" charset="0"/>
              </a:rPr>
              <a:t>No período da CF de 1891 o marco mais importante foi a publicação da Lei Eloy Chaves (decreto-lei  nº4.682 de 24-01-1923), pois a primeira norma a instituir no Brasil a previdência social, com a criação da Caixas de Aposentadorias e Pensões para ferroviários de nível nacional.</a:t>
            </a:r>
            <a:endParaRPr lang="pt-BR" sz="2400" dirty="0">
              <a:latin typeface="Times New Roman" panose="02020603050405020304" pitchFamily="18" charset="0"/>
              <a:cs typeface="Times New Roman" panose="02020603050405020304" pitchFamily="18" charset="0"/>
            </a:endParaRPr>
          </a:p>
        </p:txBody>
      </p:sp>
      <p:sp>
        <p:nvSpPr>
          <p:cNvPr id="5" name="CaixaDeTexto 4">
            <a:extLst>
              <a:ext uri="{FF2B5EF4-FFF2-40B4-BE49-F238E27FC236}">
                <a16:creationId xmlns:a16="http://schemas.microsoft.com/office/drawing/2014/main" id="{F94A8B36-A692-4D82-E950-0B6DE7B698FB}"/>
              </a:ext>
            </a:extLst>
          </p:cNvPr>
          <p:cNvSpPr txBox="1"/>
          <p:nvPr/>
        </p:nvSpPr>
        <p:spPr>
          <a:xfrm>
            <a:off x="564776" y="2517704"/>
            <a:ext cx="10596282" cy="4154984"/>
          </a:xfrm>
          <a:prstGeom prst="rect">
            <a:avLst/>
          </a:prstGeom>
          <a:noFill/>
        </p:spPr>
        <p:txBody>
          <a:bodyPr wrap="square">
            <a:spAutoFit/>
          </a:bodyPr>
          <a:lstStyle/>
          <a:p>
            <a:pPr algn="just"/>
            <a:r>
              <a:rPr lang="pt-BR" sz="2400" b="0" i="0" dirty="0">
                <a:effectLst/>
                <a:latin typeface="Times New Roman" panose="02020603050405020304" pitchFamily="18" charset="0"/>
                <a:cs typeface="Times New Roman" panose="02020603050405020304" pitchFamily="18" charset="0"/>
              </a:rPr>
              <a:t>A constituição de 1934 na alínea “c” do inciso XIX do artigo 5º estabelecia competência para a União fixar regras de assistência social, já o artigo 10 dava também aos Estados a responsabilidade para gerir a saúde e a assistência social e fiscalizar a aplicação das leis sociais. Contudo, a Constituição mantinha a competência do Poder Legislativo para instituir normas sobre aposentadoria. </a:t>
            </a:r>
          </a:p>
          <a:p>
            <a:pPr algn="just"/>
            <a:endParaRPr lang="pt-BR" sz="2400" dirty="0">
              <a:latin typeface="Times New Roman" panose="02020603050405020304" pitchFamily="18" charset="0"/>
              <a:cs typeface="Times New Roman" panose="02020603050405020304" pitchFamily="18" charset="0"/>
            </a:endParaRPr>
          </a:p>
          <a:p>
            <a:pPr algn="just"/>
            <a:r>
              <a:rPr lang="pt-BR" sz="2400" b="0" i="0" dirty="0">
                <a:effectLst/>
                <a:latin typeface="Times New Roman" panose="02020603050405020304" pitchFamily="18" charset="0"/>
                <a:cs typeface="Times New Roman" panose="02020603050405020304" pitchFamily="18" charset="0"/>
              </a:rPr>
              <a:t>Uma inovação apresentada foi o estabelecimento de uma forma tríplice de custeio da seguridade: ente público, empregado e empregador, sendo obrigatória a contribuição. Um ponto importante neste Diploma Legal é que era assegurado a aposentaria por invalidez, com salário integral, ao funcionário público que tivesse no mínimo 30 anos de trabalho.</a:t>
            </a:r>
            <a:endParaRPr lang="pt-B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54280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5010</Words>
  <Application>Microsoft Office PowerPoint</Application>
  <PresentationFormat>Widescreen</PresentationFormat>
  <Paragraphs>139</Paragraphs>
  <Slides>41</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41</vt:i4>
      </vt:variant>
    </vt:vector>
  </HeadingPairs>
  <TitlesOfParts>
    <vt:vector size="49" baseType="lpstr">
      <vt:lpstr>Arial</vt:lpstr>
      <vt:lpstr>Calibri</vt:lpstr>
      <vt:lpstr>Calibri Light</vt:lpstr>
      <vt:lpstr>Merriweather</vt:lpstr>
      <vt:lpstr>Plus Jakarta Sans</vt:lpstr>
      <vt:lpstr>Roboto</vt:lpstr>
      <vt:lpstr>Times New Roman</vt:lpstr>
      <vt:lpstr>Tema do Office</vt:lpstr>
      <vt:lpstr>DIREITO PREVIDENCIÁRIO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Os atuais princípios da seguridade social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DIREITO PREVIDENCIÁRIO</dc:title>
  <dc:creator>vanessa amorim</dc:creator>
  <cp:lastModifiedBy>vanessa amorim</cp:lastModifiedBy>
  <cp:revision>42</cp:revision>
  <dcterms:created xsi:type="dcterms:W3CDTF">2022-08-16T11:41:18Z</dcterms:created>
  <dcterms:modified xsi:type="dcterms:W3CDTF">2022-08-16T13:35:45Z</dcterms:modified>
</cp:coreProperties>
</file>