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65C198-C453-FEF3-888F-30BEE6EB81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65DB7B8-3116-3C8A-C549-0FED6A55D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66D556F-9952-5AE8-7EB5-87E2C2C99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7681-AF6C-4500-B97F-7A1686687AA9}" type="datetimeFigureOut">
              <a:rPr lang="pt-BR" smtClean="0"/>
              <a:t>11/05/2022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C506A37-C9E1-6B92-3631-D8A3E5921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BDA31A-8C88-B091-7D23-FB1653972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ADFE-7A5A-499A-A4FD-1B9A29D5A1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0294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FC2E38-9392-5CBA-788C-F267748DF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22110F8-4F4E-B42F-3C8C-7EFE49FAAA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C3EDEDA-FC40-FDF1-A194-CAE60075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7681-AF6C-4500-B97F-7A1686687AA9}" type="datetimeFigureOut">
              <a:rPr lang="pt-BR" smtClean="0"/>
              <a:t>11/05/2022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30D3E46-10DF-D7E8-4E89-1D7DD6FED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1342177-F51C-F5E5-1717-EF6A3F994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ADFE-7A5A-499A-A4FD-1B9A29D5A1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4166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2EAAEC7-F976-F4D9-5F98-3E9FE73AA5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CB58BD9-4561-E768-3D42-E0FD869394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DF476A-7E94-ACFA-7D23-81E3ACEEA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7681-AF6C-4500-B97F-7A1686687AA9}" type="datetimeFigureOut">
              <a:rPr lang="pt-BR" smtClean="0"/>
              <a:t>11/05/2022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058012-4030-4060-BD33-06535FA16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FF2C99-B84C-DB95-786B-4570AE8A8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ADFE-7A5A-499A-A4FD-1B9A29D5A1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4688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E9A508-988B-4085-B625-B90595C05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C2FF4B-781F-FA00-FD87-BA2A5A001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6FDE6BD-EED4-CFD0-C834-3115DBBCF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7681-AF6C-4500-B97F-7A1686687AA9}" type="datetimeFigureOut">
              <a:rPr lang="pt-BR" smtClean="0"/>
              <a:t>11/05/2022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3FBFE16-AB5E-E21C-8AAF-DB9F6B30C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758B8DF-F13E-D792-8126-535155242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ADFE-7A5A-499A-A4FD-1B9A29D5A1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6566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34763B-6984-43D2-4FA3-AF51FD256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0A6444F-15EE-292C-315F-7504903DE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500C550-66D9-FF66-7001-1CC5B37E4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7681-AF6C-4500-B97F-7A1686687AA9}" type="datetimeFigureOut">
              <a:rPr lang="pt-BR" smtClean="0"/>
              <a:t>11/05/2022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8E4BAF8-83D3-8D06-34CC-53376169D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07B962-D804-6890-1FF6-51B47B51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ADFE-7A5A-499A-A4FD-1B9A29D5A1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536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370193-EDD1-5442-6F87-66919D4BC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FC15126-F1A4-D4F0-030D-55FE03070D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E088CA6-AF1D-B2D7-1298-0025FAAF43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1D564E2-522C-40DE-63C7-2AF317C9B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7681-AF6C-4500-B97F-7A1686687AA9}" type="datetimeFigureOut">
              <a:rPr lang="pt-BR" smtClean="0"/>
              <a:t>11/05/2022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8D0DFFB-D1E9-B72E-117D-1BE8520C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4E0AD3E-B721-DED4-611F-B061F964D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ADFE-7A5A-499A-A4FD-1B9A29D5A1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54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2E051E-826B-D2CA-B36F-2522C6064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9DC5F11-3E2F-B40D-3BBA-BAEAA70CE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1C6D0E8-D820-C018-6F38-4F9604D8A4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19AE19C-5F0A-0D7E-91D7-7256BA42EC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2DD148D-A898-5CB1-E1BB-B9ED4CB380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10440E4-2C60-048A-6726-B3C193F07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7681-AF6C-4500-B97F-7A1686687AA9}" type="datetimeFigureOut">
              <a:rPr lang="pt-BR" smtClean="0"/>
              <a:t>11/05/2022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D8A0CB5-F590-7CD5-1387-AB015638C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537FE82-D66C-63B5-229E-3CF8D947A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ADFE-7A5A-499A-A4FD-1B9A29D5A1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090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86ECD3-F334-91FA-3067-1920B224B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3E16407-DFD0-6AC4-039B-EDA903627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7681-AF6C-4500-B97F-7A1686687AA9}" type="datetimeFigureOut">
              <a:rPr lang="pt-BR" smtClean="0"/>
              <a:t>11/05/2022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4C1E510-8D6F-BC44-A344-2DCF4A761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D19C8AD-5E0D-C6E6-E991-1FB66B26B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ADFE-7A5A-499A-A4FD-1B9A29D5A1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0251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5E152E6-8FE5-A8D8-83A8-B52589EC0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7681-AF6C-4500-B97F-7A1686687AA9}" type="datetimeFigureOut">
              <a:rPr lang="pt-BR" smtClean="0"/>
              <a:t>11/05/2022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E6C2BBB-A046-DA6B-01C6-796696918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1B94769-4457-ACDB-C2D3-65EECCC8D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ADFE-7A5A-499A-A4FD-1B9A29D5A1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2293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9E9433-F3D3-6FDE-1BEB-23F2BD6FB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5CBB7F-DA28-AE4B-5AD5-890F9952F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9CAFE94-11F8-A68B-D5A3-B6CC56D638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AD5DCCB-7F25-B877-4DED-67CA538D6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7681-AF6C-4500-B97F-7A1686687AA9}" type="datetimeFigureOut">
              <a:rPr lang="pt-BR" smtClean="0"/>
              <a:t>11/05/2022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BEE9D82-7BDE-7FAF-80BC-2B6BCDDD7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CB66CCD-195E-1A99-6B72-C9663A7B7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ADFE-7A5A-499A-A4FD-1B9A29D5A1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0818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CB292A-CA7F-84DA-C5E7-6AC6941B5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EEB95CF-8DF0-E82C-E258-C0B45C43EF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14630DB-DD9A-A9F6-DB79-DBAAE4C778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5B46E08-3881-F61B-3C39-8558E49CB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7681-AF6C-4500-B97F-7A1686687AA9}" type="datetimeFigureOut">
              <a:rPr lang="pt-BR" smtClean="0"/>
              <a:t>11/05/2022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45ED957-AF8A-B1A0-95BB-4A8D1FFA5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3D97356-A14D-A0FD-05B8-52D1F248C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ADFE-7A5A-499A-A4FD-1B9A29D5A1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1401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01A2797-A2D7-B101-E45B-56AC783D3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CE18137-BC4D-33E9-5863-FA099EBA2E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D877D95-0357-1F83-3CB1-EAB1124A50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97681-AF6C-4500-B97F-7A1686687AA9}" type="datetimeFigureOut">
              <a:rPr lang="pt-BR" smtClean="0"/>
              <a:t>11/05/2022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3B1918D-C23B-488F-DF29-E34CB9EB3A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6BD2434-F679-5371-9E7A-B6ED0BF232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3ADFE-7A5A-499A-A4FD-1B9A29D5A1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8096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sbrasil.com.br/topicos/10682327/artigo-611-do-decreto-lei-n-5452-de-01-de-maio-de-1943" TargetMode="External"/><Relationship Id="rId2" Type="http://schemas.openxmlformats.org/officeDocument/2006/relationships/hyperlink" Target="http://legislacao.planalto.gov.br/legisla/legislacao.nsf/Viw_Identificacao/lei%208.036-1990?OpenDocument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guiatrabalhista.com.br/tematicas/clt.htm" TargetMode="External"/><Relationship Id="rId4" Type="http://schemas.openxmlformats.org/officeDocument/2006/relationships/hyperlink" Target="http://www.planalto.gov.br/ccivil_03/decreto-lei/del5452compilado.htm#:~:text=71%20%2D%20Em%20qualquer%20trabalho%20cont%C3%ADnuo,de%202%20(duas)%20horas.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usbrasil.com.br/topicos/10646136/artigo-840-do-decreto-lei-n-5452-de-01-de-maio-de-1943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modeloinicial.com.br/lei/CF/constituicao-federal" TargetMode="External"/><Relationship Id="rId2" Type="http://schemas.openxmlformats.org/officeDocument/2006/relationships/hyperlink" Target="https://modeloinicial.com.br/lei/CF/constituicao-federal/art-114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modeloinicial.com.br/lei/CLT/consolidacao-leis-trabalho/art-840,par-1" TargetMode="External"/><Relationship Id="rId7" Type="http://schemas.openxmlformats.org/officeDocument/2006/relationships/hyperlink" Target="https://modeloinicial.com.br/lei/CLT/consolidacao-leis-trabalho/art-769" TargetMode="External"/><Relationship Id="rId2" Type="http://schemas.openxmlformats.org/officeDocument/2006/relationships/hyperlink" Target="https://modeloinicial.com.br/lei/CLT/consolidacao-leis-trabalho/art-840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modeloinicial.com.br/lei/CPC/codigo-processo-civil" TargetMode="External"/><Relationship Id="rId5" Type="http://schemas.openxmlformats.org/officeDocument/2006/relationships/hyperlink" Target="https://modeloinicial.com.br/lei/CPC/codigo-processo-civil/art-319" TargetMode="External"/><Relationship Id="rId4" Type="http://schemas.openxmlformats.org/officeDocument/2006/relationships/hyperlink" Target="https://modeloinicial.com.br/lei/CLT/consolidacao-leis-trabalho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urum.com.br/blog/clt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ntotel.com.br/processo-trabalhista/" TargetMode="External"/><Relationship Id="rId2" Type="http://schemas.openxmlformats.org/officeDocument/2006/relationships/hyperlink" Target="https://www.unipract.com.br/login/CLT/CLT_763_a_836.htm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usbrasil.com.br/topicos/10650083/artigo-791-do-decreto-lei-n-5452-de-01-de-maio-de-1943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ntotel.com.br/reducao-salarial/" TargetMode="External"/><Relationship Id="rId2" Type="http://schemas.openxmlformats.org/officeDocument/2006/relationships/hyperlink" Target="https://www.migalhas.com.br/quentes/295338/estudo-da-fgv-alerta-para-causas-de-alto-numero-de-processos-na-jt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usbrasil.com.br/topicos/10765655/artigo-11-do-decreto-lei-n-5452-de-01-de-maio-de-1943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ED218C-4978-4FCB-DC6F-C6E341A4C3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pt-BR" sz="40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RECLAMAÇÃO TRABALHISTA</a:t>
            </a:r>
            <a:r>
              <a:rPr lang="de-DE" sz="1100" b="0" i="0" dirty="0">
                <a:solidFill>
                  <a:srgbClr val="585969"/>
                </a:solidFill>
                <a:effectLst/>
                <a:latin typeface="Open Sans" panose="020B0606030504020204" pitchFamily="34" charset="0"/>
              </a:rPr>
              <a:t> </a:t>
            </a:r>
            <a:br>
              <a:rPr lang="de-DE" sz="1100" b="0" i="0" dirty="0">
                <a:solidFill>
                  <a:srgbClr val="585969"/>
                </a:solidFill>
                <a:effectLst/>
                <a:latin typeface="Open Sans" panose="020B0606030504020204" pitchFamily="34" charset="0"/>
              </a:rPr>
            </a:br>
            <a:br>
              <a:rPr lang="de-DE" sz="1100" b="0" i="0" dirty="0">
                <a:solidFill>
                  <a:srgbClr val="585969"/>
                </a:solidFill>
                <a:effectLst/>
                <a:latin typeface="Open Sans" panose="020B0606030504020204" pitchFamily="34" charset="0"/>
              </a:rPr>
            </a:br>
            <a:r>
              <a:rPr lang="de-DE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art. 852-B, III da CLT</a:t>
            </a:r>
            <a:endParaRPr lang="pt-BR" sz="32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ED48B5-48FB-FB12-EB8B-300A8D7882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12/05/2022</a:t>
            </a:r>
          </a:p>
        </p:txBody>
      </p:sp>
    </p:spTree>
    <p:extLst>
      <p:ext uri="{BB962C8B-B14F-4D97-AF65-F5344CB8AC3E}">
        <p14:creationId xmlns:p14="http://schemas.microsoft.com/office/powerpoint/2010/main" val="1307315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F690183-F953-53D1-5091-349D8D450F6F}"/>
              </a:ext>
            </a:extLst>
          </p:cNvPr>
          <p:cNvSpPr txBox="1"/>
          <p:nvPr/>
        </p:nvSpPr>
        <p:spPr>
          <a:xfrm>
            <a:off x="242047" y="735123"/>
            <a:ext cx="11685494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1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Julgamento: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Se chegar nesse ponto as partes não precisarão comparecer à audiência. Neste caso o juiz determina um prazo para proferir a sentença e a decisão. 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endParaRPr lang="pt-BR" sz="2800" dirty="0">
              <a:solidFill>
                <a:srgbClr val="2C3E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pt-BR" sz="3200" b="1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Tipos de ações trabalhistas</a:t>
            </a:r>
          </a:p>
          <a:p>
            <a:pPr algn="just" fontAlgn="base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Uma ação trabalhista pode ser extremamente danosa para a empresa, de uma forma geral. Até por isso, é importante que ela esteja por dentro de alguns dos principais motivos que levam um empregado a mover uma ação contra ela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Rubik"/>
              </a:rPr>
              <a:t>. </a:t>
            </a:r>
          </a:p>
          <a:p>
            <a:pPr algn="just" fontAlgn="base"/>
            <a:endParaRPr lang="pt-BR" sz="2800" b="0" i="0" dirty="0">
              <a:solidFill>
                <a:srgbClr val="2C3E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574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26E0580-C69C-3BE5-6E88-8B476E328517}"/>
              </a:ext>
            </a:extLst>
          </p:cNvPr>
          <p:cNvSpPr txBox="1"/>
          <p:nvPr/>
        </p:nvSpPr>
        <p:spPr>
          <a:xfrm>
            <a:off x="470648" y="407004"/>
            <a:ext cx="1087867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Pagamento de horas extras (50 CLT)</a:t>
            </a:r>
          </a:p>
          <a:p>
            <a:pPr algn="just" fontAlgn="base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Verbas rescisórias (</a:t>
            </a:r>
            <a:r>
              <a:rPr lang="pt-BR" sz="2800" b="0" i="1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Art. 477.)</a:t>
            </a:r>
          </a:p>
          <a:p>
            <a:pPr algn="just" fontAlgn="base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Depósito do FGTS</a:t>
            </a:r>
            <a:r>
              <a:rPr lang="pt-B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2800" b="1" i="0" u="none" strike="noStrike" dirty="0">
                <a:solidFill>
                  <a:srgbClr val="3A3A3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LEI Nº 8.036, de 11 de maio de 1990.</a:t>
            </a:r>
            <a:r>
              <a:rPr lang="pt-BR" sz="2800" b="1" i="0" u="none" strike="noStrike" dirty="0">
                <a:solidFill>
                  <a:srgbClr val="3A3A3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 fontAlgn="base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Intervalo intrajornada(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800" b="0" i="0" u="none" strike="noStrike" dirty="0">
                <a:solidFill>
                  <a:srgbClr val="3A3A3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artigo 611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O</a:t>
            </a:r>
            <a:r>
              <a:rPr lang="pt-BR" sz="2800" b="0" i="0" u="none" strike="noStrike" dirty="0">
                <a:solidFill>
                  <a:srgbClr val="3A3A3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 artigo 71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inciso 4, )</a:t>
            </a:r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 fontAlgn="base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pt-BR" sz="2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Reconhecimento do vínculo trabalhista (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art. 3º da </a:t>
            </a:r>
            <a:r>
              <a:rPr lang="pt-BR" sz="2800" b="0" i="0" u="none" strike="noStrike" dirty="0">
                <a:solidFill>
                  <a:srgbClr val="00A2B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CLT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)</a:t>
            </a:r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endParaRPr lang="pt-BR" sz="2800" b="0" i="0" dirty="0">
              <a:effectLst/>
              <a:latin typeface="Rubik"/>
            </a:endParaRPr>
          </a:p>
          <a:p>
            <a:pPr algn="just" fontAlgn="base"/>
            <a:endParaRPr lang="pt-BR" sz="2800" b="1" i="0" dirty="0">
              <a:effectLst/>
              <a:latin typeface="Rubik"/>
            </a:endParaRPr>
          </a:p>
          <a:p>
            <a:pPr algn="just" fontAlgn="base"/>
            <a:endParaRPr lang="pt-BR" sz="2800" b="0" i="0" dirty="0">
              <a:effectLst/>
              <a:latin typeface="Rubik"/>
            </a:endParaRPr>
          </a:p>
          <a:p>
            <a:pPr algn="just" fontAlgn="base"/>
            <a:endParaRPr lang="pt-BR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870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809CEFC-EE46-A5FD-CBC0-F4D34FD6DFA9}"/>
              </a:ext>
            </a:extLst>
          </p:cNvPr>
          <p:cNvSpPr txBox="1"/>
          <p:nvPr/>
        </p:nvSpPr>
        <p:spPr>
          <a:xfrm>
            <a:off x="1371600" y="89625"/>
            <a:ext cx="978945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pt-BR" sz="3200" b="1" i="0" u="none" strike="noStrike" dirty="0">
                <a:solidFill>
                  <a:srgbClr val="3A3A3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Existe um cálculo detalhado para o valor da causa trabalhista?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99390EF-BC87-BD8A-B978-5403852D6283}"/>
              </a:ext>
            </a:extLst>
          </p:cNvPr>
          <p:cNvSpPr txBox="1"/>
          <p:nvPr/>
        </p:nvSpPr>
        <p:spPr>
          <a:xfrm>
            <a:off x="510988" y="1659285"/>
            <a:ext cx="1151068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Um dos fatores que geram maior dúvida, tanto para a empresa como para o empregado, se refere ao valor da ação trabalhista. A verdade é </a:t>
            </a:r>
            <a:r>
              <a:rPr lang="pt-BR" sz="2800" dirty="0">
                <a:solidFill>
                  <a:srgbClr val="2C3E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deve haver um valor estimado na petição, mas que na sentença pode ser diferente. Ele não pode ser aleatório.</a:t>
            </a:r>
            <a:r>
              <a:rPr lang="pt-BR" sz="2800" b="0" i="0" dirty="0">
                <a:solidFill>
                  <a:srgbClr val="6B716F"/>
                </a:solidFill>
                <a:effectLst/>
                <a:latin typeface="Kumbh Sans"/>
              </a:rPr>
              <a:t> </a:t>
            </a:r>
            <a:r>
              <a:rPr lang="pt-BR" sz="2800" b="1" i="0" dirty="0">
                <a:effectLst/>
                <a:latin typeface="Kumbh Sans"/>
              </a:rPr>
              <a:t>É preciso se ater às diretrizes dos artigos 291 a 293 do Código de Processo Civil.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endParaRPr lang="pt-BR" sz="2800" dirty="0">
              <a:solidFill>
                <a:srgbClr val="2C3E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solidFill>
                  <a:srgbClr val="2C3E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Sendo assim, um cálculo de causa trabalhista, estimado pelo advogado na petição inicial, vai considerar a soma dos pedidos – não pagamento de hora extra, depósito do FGTS, verbas rescisórias – e se acrescenta a porcentagem dos honorários, conforme </a:t>
            </a:r>
            <a:r>
              <a:rPr lang="pt-BR" sz="2800" b="1" dirty="0">
                <a:solidFill>
                  <a:srgbClr val="2C3E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artigo 791-A </a:t>
            </a:r>
            <a:r>
              <a:rPr lang="pt-BR" sz="2800" dirty="0">
                <a:solidFill>
                  <a:srgbClr val="2C3E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CLT.</a:t>
            </a:r>
          </a:p>
        </p:txBody>
      </p:sp>
    </p:spTree>
    <p:extLst>
      <p:ext uri="{BB962C8B-B14F-4D97-AF65-F5344CB8AC3E}">
        <p14:creationId xmlns:p14="http://schemas.microsoft.com/office/powerpoint/2010/main" val="3911002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5CA718C-0DC9-75EF-3E3C-2FF8805F5C66}"/>
              </a:ext>
            </a:extLst>
          </p:cNvPr>
          <p:cNvSpPr txBox="1"/>
          <p:nvPr/>
        </p:nvSpPr>
        <p:spPr>
          <a:xfrm>
            <a:off x="502023" y="948968"/>
            <a:ext cx="11187953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Caso o valor estimado não seja inserido na ação trabalhista, ela se torna inepta e o juiz tem o direito de encerrar o processo sem nem mesmo fazer a análise do mérito. Esses detalhes estão previstos no </a:t>
            </a:r>
            <a:r>
              <a:rPr lang="pt-BR" sz="2800" b="0" i="0" u="none" strike="noStrike" dirty="0">
                <a:solidFill>
                  <a:srgbClr val="00A2B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artigo 840 da CLT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 </a:t>
            </a:r>
          </a:p>
          <a:p>
            <a:pPr algn="just" fontAlgn="base"/>
            <a:endParaRPr lang="pt-BR" sz="2800" b="0" i="1" dirty="0">
              <a:solidFill>
                <a:srgbClr val="2C3E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pt-BR" sz="2800" b="0" i="1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§ 1o Sendo escrita, a reclamação deverá conter a designação do juízo, a qualificação das partes, a breve exposição dos fatos de que resulte o dissídio, o pedido, que deverá ser certo, determinado e com indicação de seu valor, a data e a assinatura do reclamante ou de seu representante. (Redação dada pela Lei nº 13.467, de 2017)</a:t>
            </a:r>
            <a:endParaRPr lang="pt-BR" sz="2800" b="0" i="0" dirty="0">
              <a:solidFill>
                <a:srgbClr val="2C3E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083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1EE665C-0B52-D844-F94D-873E7CFEF60C}"/>
              </a:ext>
            </a:extLst>
          </p:cNvPr>
          <p:cNvSpPr txBox="1"/>
          <p:nvPr/>
        </p:nvSpPr>
        <p:spPr>
          <a:xfrm>
            <a:off x="954741" y="474240"/>
            <a:ext cx="1046181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Passo a passo para elaborar uma reclamação trabalhista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8E9F542-40B3-513C-BF3F-407654B5B566}"/>
              </a:ext>
            </a:extLst>
          </p:cNvPr>
          <p:cNvSpPr txBox="1"/>
          <p:nvPr/>
        </p:nvSpPr>
        <p:spPr>
          <a:xfrm>
            <a:off x="457200" y="2167116"/>
            <a:ext cx="11335871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3200" b="1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Endereçamento</a:t>
            </a:r>
          </a:p>
          <a:p>
            <a:pPr algn="just"/>
            <a:endParaRPr lang="pt-BR" sz="2800" b="0" i="0" dirty="0">
              <a:solidFill>
                <a:srgbClr val="14182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endereçamento indica o foro que será competente para julgar a demanda. É nele que se declina a Vara do Trabalho, o Tribunal Regional do Trabalho ou Tribunal Superior do Trabalho, conforme a matéria a ser analisada e o momento processual em que ela está sendo discutida.</a:t>
            </a:r>
          </a:p>
          <a:p>
            <a:pPr algn="just"/>
            <a:endParaRPr lang="pt-BR" sz="2800" b="0" i="0" dirty="0">
              <a:solidFill>
                <a:srgbClr val="14182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endereçamento é determinado a partir da competência em razão da matéria, conforme determina o </a:t>
            </a:r>
            <a:r>
              <a:rPr lang="pt-BR" sz="2800" b="0" i="0" u="none" strike="noStrike" dirty="0">
                <a:solidFill>
                  <a:srgbClr val="039BE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art. 114</a:t>
            </a:r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da </a:t>
            </a:r>
            <a:r>
              <a:rPr lang="pt-BR" sz="2800" b="0" i="0" u="none" strike="noStrike" dirty="0">
                <a:solidFill>
                  <a:srgbClr val="039BE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Constituição Federal</a:t>
            </a:r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1068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6BF75A6-4613-2945-5B16-497E1772DF23}"/>
              </a:ext>
            </a:extLst>
          </p:cNvPr>
          <p:cNvSpPr txBox="1"/>
          <p:nvPr/>
        </p:nvSpPr>
        <p:spPr>
          <a:xfrm>
            <a:off x="363070" y="120402"/>
            <a:ext cx="11672047" cy="661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3200" b="1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Qualificação das partes</a:t>
            </a:r>
          </a:p>
          <a:p>
            <a:pPr algn="just"/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qualificação serve para identificar as partes que fazem parte do processo. É uma forma de individualizar autores e réus e evitar os efeitos da revelia, por exemplo.</a:t>
            </a:r>
          </a:p>
          <a:p>
            <a:pPr algn="just"/>
            <a:endParaRPr lang="pt-BR" sz="2800" b="1" i="0" dirty="0">
              <a:solidFill>
                <a:srgbClr val="14182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qualificação é realizada da seguinte forma: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reclamante: nome completo, estado civil, nacionalidade, profissão, domicílio e residência com CEP, CPF, RG - com o órgão expedidor, número da CTPS, PIS, endereço eletrônico, data de nascimento e a qualificação do representante legal (advogado) com a devida procuração;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t-BR" sz="2800" b="0" i="0" dirty="0">
              <a:solidFill>
                <a:srgbClr val="14182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1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reclamado: </a:t>
            </a:r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nome completo, endereço e CNPJ da empresa, cópia do contrato social e última alteração, constando o CPF dos sócios, qualificação do representante legal.</a:t>
            </a:r>
          </a:p>
        </p:txBody>
      </p:sp>
    </p:spTree>
    <p:extLst>
      <p:ext uri="{BB962C8B-B14F-4D97-AF65-F5344CB8AC3E}">
        <p14:creationId xmlns:p14="http://schemas.microsoft.com/office/powerpoint/2010/main" val="3432834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3354907-7C0E-4CDA-460D-4126ED98696C}"/>
              </a:ext>
            </a:extLst>
          </p:cNvPr>
          <p:cNvSpPr txBox="1"/>
          <p:nvPr/>
        </p:nvSpPr>
        <p:spPr>
          <a:xfrm>
            <a:off x="389966" y="888286"/>
            <a:ext cx="1124174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3200" b="1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Identificação da peça</a:t>
            </a:r>
          </a:p>
          <a:p>
            <a:pPr algn="just"/>
            <a:endParaRPr lang="pt-BR" sz="2800" b="0" i="0" dirty="0">
              <a:solidFill>
                <a:srgbClr val="14182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É importante apresentar o tipo de peça que está sendo ajuizada, ou seja, a reclamação trabalhista, bem como a sua previsão legal. Nesse caso, se pode combinar os </a:t>
            </a:r>
            <a:r>
              <a:rPr lang="pt-BR" sz="2800" b="0" i="0" u="none" strike="noStrike" dirty="0">
                <a:solidFill>
                  <a:srgbClr val="039BE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arts. 840</a:t>
            </a:r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 </a:t>
            </a:r>
            <a:r>
              <a:rPr lang="pt-BR" sz="2800" b="0" i="0" u="none" strike="noStrike" dirty="0">
                <a:solidFill>
                  <a:srgbClr val="039BE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840</a:t>
            </a:r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800" b="0" i="0" u="none" strike="noStrike" dirty="0">
                <a:solidFill>
                  <a:srgbClr val="039BE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§1º</a:t>
            </a:r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da </a:t>
            </a:r>
            <a:r>
              <a:rPr lang="pt-BR" sz="2800" b="0" i="0" u="none" strike="noStrike" dirty="0">
                <a:solidFill>
                  <a:srgbClr val="039BE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CLT</a:t>
            </a:r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conjuntamente com o </a:t>
            </a:r>
            <a:r>
              <a:rPr lang="pt-BR" sz="2800" b="0" i="0" u="none" strike="noStrike" dirty="0">
                <a:solidFill>
                  <a:srgbClr val="039BE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art. 319</a:t>
            </a:r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do </a:t>
            </a:r>
            <a:r>
              <a:rPr lang="pt-BR" sz="2800" b="0" i="0" u="none" strike="noStrike" dirty="0">
                <a:solidFill>
                  <a:srgbClr val="039BE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CPC</a:t>
            </a:r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além do </a:t>
            </a:r>
            <a:r>
              <a:rPr lang="pt-BR" sz="2800" b="0" i="0" u="none" strike="noStrike" dirty="0">
                <a:solidFill>
                  <a:srgbClr val="039BE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art. 769</a:t>
            </a:r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da </a:t>
            </a:r>
            <a:r>
              <a:rPr lang="pt-BR" sz="2800" b="0" i="0" u="none" strike="noStrike" dirty="0">
                <a:solidFill>
                  <a:srgbClr val="039BE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CLT.</a:t>
            </a:r>
            <a:endParaRPr lang="pt-BR" sz="2800" b="0" i="0" dirty="0">
              <a:solidFill>
                <a:srgbClr val="14182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0530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FFAC5D9-4122-EE72-AABD-B260AD8DBB62}"/>
              </a:ext>
            </a:extLst>
          </p:cNvPr>
          <p:cNvSpPr txBox="1"/>
          <p:nvPr/>
        </p:nvSpPr>
        <p:spPr>
          <a:xfrm>
            <a:off x="367553" y="960911"/>
            <a:ext cx="11456894" cy="47397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3200" b="1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Causa de pedir</a:t>
            </a:r>
          </a:p>
          <a:p>
            <a:pPr algn="just"/>
            <a:endParaRPr lang="pt-BR" b="0" i="0" dirty="0">
              <a:solidFill>
                <a:srgbClr val="141824"/>
              </a:solidFill>
              <a:effectLst/>
              <a:latin typeface="Georgia" panose="02040502050405020303" pitchFamily="18" charset="0"/>
            </a:endParaRPr>
          </a:p>
          <a:p>
            <a:pPr algn="just"/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causa de pedir deve trazer uma breve exposição dos fatos alegados pelo autor. </a:t>
            </a:r>
          </a:p>
          <a:p>
            <a:pPr algn="just"/>
            <a:endParaRPr lang="pt-BR" sz="2800" b="0" i="0" dirty="0">
              <a:solidFill>
                <a:srgbClr val="14182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seu conteúdo deve abordar as narrativas dos fatos ocorridos que, segundo o autor, violaram o seu direito enquanto empregado e geraram as consequências jurídicas pretendidas. </a:t>
            </a:r>
          </a:p>
          <a:p>
            <a:pPr algn="just"/>
            <a:endParaRPr lang="pt-BR" sz="2800" dirty="0">
              <a:solidFill>
                <a:srgbClr val="1418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Além disso, é importante mencionar a proposta de enquadramento do fato numa norma jurídica ou no ordenamento jurídico.</a:t>
            </a:r>
          </a:p>
        </p:txBody>
      </p:sp>
    </p:spTree>
    <p:extLst>
      <p:ext uri="{BB962C8B-B14F-4D97-AF65-F5344CB8AC3E}">
        <p14:creationId xmlns:p14="http://schemas.microsoft.com/office/powerpoint/2010/main" val="3448913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6855BCC-8A2D-2B73-6CD2-FC9A9528403A}"/>
              </a:ext>
            </a:extLst>
          </p:cNvPr>
          <p:cNvSpPr txBox="1"/>
          <p:nvPr/>
        </p:nvSpPr>
        <p:spPr>
          <a:xfrm>
            <a:off x="376517" y="589781"/>
            <a:ext cx="11322423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b="1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Pedido</a:t>
            </a:r>
          </a:p>
          <a:p>
            <a:pPr algn="just"/>
            <a:endParaRPr lang="pt-BR" sz="2800" b="0" i="0" dirty="0">
              <a:solidFill>
                <a:srgbClr val="14182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É o resumo da causa de pedir. Isso significa que o autor deve pleitear a procedência dos pedidos que deseja obter com a satisfação da sua pretensão. </a:t>
            </a:r>
          </a:p>
          <a:p>
            <a:pPr algn="just"/>
            <a:endParaRPr lang="pt-BR" sz="2800" dirty="0">
              <a:solidFill>
                <a:srgbClr val="1418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Um exemplo é o </a:t>
            </a:r>
            <a:r>
              <a:rPr lang="pt-BR" sz="2800" b="1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pedido de reconhecimento e procedência do pedido de assistência judiciária gratuita</a:t>
            </a:r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 notificação da parte reclamada, a produção de provas e a condenação do reclamado ao pagamento das verbas devidas, com o acréscimo de juros e correção monetária contados a partir da citação, bem como a procedência de danos morais.</a:t>
            </a:r>
          </a:p>
        </p:txBody>
      </p:sp>
    </p:spTree>
    <p:extLst>
      <p:ext uri="{BB962C8B-B14F-4D97-AF65-F5344CB8AC3E}">
        <p14:creationId xmlns:p14="http://schemas.microsoft.com/office/powerpoint/2010/main" val="3769600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C11127EB-5A1B-089E-1863-0EAEB7C3087E}"/>
              </a:ext>
            </a:extLst>
          </p:cNvPr>
          <p:cNvSpPr txBox="1"/>
          <p:nvPr/>
        </p:nvSpPr>
        <p:spPr>
          <a:xfrm>
            <a:off x="457200" y="574973"/>
            <a:ext cx="1151068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3200" b="1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Valor da Causa</a:t>
            </a:r>
          </a:p>
          <a:p>
            <a:pPr algn="just"/>
            <a:endParaRPr lang="pt-BR" sz="2800" b="0" i="0" dirty="0">
              <a:solidFill>
                <a:srgbClr val="14182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valor da causa determina o tipo de procedimento a ser observado para o processo. </a:t>
            </a:r>
          </a:p>
          <a:p>
            <a:pPr algn="just"/>
            <a:endParaRPr lang="pt-BR" sz="2800" dirty="0">
              <a:solidFill>
                <a:srgbClr val="1418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Nesse sentido, o </a:t>
            </a:r>
            <a:r>
              <a:rPr lang="pt-BR" sz="2800" b="1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procedimento ordinário</a:t>
            </a:r>
            <a:r>
              <a:rPr lang="pt-BR" sz="2800" b="1" i="0" dirty="0">
                <a:solidFill>
                  <a:srgbClr val="585969"/>
                </a:solidFill>
                <a:effectLst/>
                <a:latin typeface="Open Sans" panose="020B0606030504020204" pitchFamily="34" charset="0"/>
              </a:rPr>
              <a:t> art. 840 da CLT</a:t>
            </a:r>
            <a:r>
              <a:rPr lang="pt-BR" sz="2800" b="1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0" i="0" dirty="0">
                <a:solidFill>
                  <a:srgbClr val="1418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deve ser seguido caso a causa tenha um valor acima de 40 salários-mínimos. </a:t>
            </a:r>
          </a:p>
          <a:p>
            <a:pPr algn="just"/>
            <a:endParaRPr lang="pt-BR" sz="2800" dirty="0">
              <a:solidFill>
                <a:srgbClr val="1418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0" i="0" dirty="0">
                <a:solidFill>
                  <a:srgbClr val="585969"/>
                </a:solidFill>
                <a:effectLst/>
                <a:latin typeface="Open Sans" panose="020B0606030504020204" pitchFamily="34" charset="0"/>
              </a:rPr>
              <a:t>O </a:t>
            </a:r>
            <a:r>
              <a:rPr lang="pt-BR" sz="2800" b="1" i="0" dirty="0">
                <a:solidFill>
                  <a:srgbClr val="585969"/>
                </a:solidFill>
                <a:effectLst/>
                <a:latin typeface="Open Sans" panose="020B0606030504020204" pitchFamily="34" charset="0"/>
              </a:rPr>
              <a:t>Rito Sumaríssimo</a:t>
            </a:r>
            <a:r>
              <a:rPr lang="pt-BR" sz="2800" b="0" i="0" dirty="0">
                <a:solidFill>
                  <a:srgbClr val="585969"/>
                </a:solidFill>
                <a:effectLst/>
                <a:latin typeface="Open Sans" panose="020B0606030504020204" pitchFamily="34" charset="0"/>
              </a:rPr>
              <a:t> está previsto no art. 852-A a 852-I da </a:t>
            </a:r>
            <a:r>
              <a:rPr lang="pt-BR" sz="2800" b="1" i="0" u="sng" dirty="0">
                <a:solidFill>
                  <a:srgbClr val="3C48AA"/>
                </a:solidFill>
                <a:effectLst/>
                <a:latin typeface="Open Sans" panose="020B0606030504020204" pitchFamily="34" charset="0"/>
                <a:hlinkClick r:id="rId2"/>
              </a:rPr>
              <a:t>CLT</a:t>
            </a:r>
            <a:r>
              <a:rPr lang="pt-BR" sz="2800" b="0" i="0" dirty="0">
                <a:solidFill>
                  <a:srgbClr val="585969"/>
                </a:solidFill>
                <a:effectLst/>
                <a:latin typeface="Open Sans" panose="020B0606030504020204" pitchFamily="34" charset="0"/>
              </a:rPr>
              <a:t> e</a:t>
            </a:r>
            <a:r>
              <a:rPr lang="pt-BR" sz="2800" b="1" i="0" dirty="0">
                <a:solidFill>
                  <a:srgbClr val="585969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pt-BR" sz="2800" b="0" i="0" dirty="0">
                <a:solidFill>
                  <a:srgbClr val="585969"/>
                </a:solidFill>
                <a:effectLst/>
                <a:latin typeface="Open Sans" panose="020B0606030504020204" pitchFamily="34" charset="0"/>
              </a:rPr>
              <a:t>se aplica à causa</a:t>
            </a:r>
            <a:r>
              <a:rPr lang="pt-BR" sz="2800" b="1" i="0" dirty="0">
                <a:solidFill>
                  <a:srgbClr val="585969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pt-BR" sz="2800" b="0" i="0" dirty="0">
                <a:solidFill>
                  <a:srgbClr val="585969"/>
                </a:solidFill>
                <a:effectLst/>
                <a:latin typeface="Open Sans" panose="020B0606030504020204" pitchFamily="34" charset="0"/>
              </a:rPr>
              <a:t>cujo valor</a:t>
            </a:r>
            <a:r>
              <a:rPr lang="pt-BR" sz="2800" b="1" i="0" dirty="0">
                <a:solidFill>
                  <a:srgbClr val="585969"/>
                </a:solidFill>
                <a:effectLst/>
                <a:latin typeface="Open Sans" panose="020B0606030504020204" pitchFamily="34" charset="0"/>
              </a:rPr>
              <a:t> supere dois e não ultrapasse 40 salários mínimos vigente na data do ajuizamento.</a:t>
            </a:r>
            <a:endParaRPr lang="pt-BR" sz="2800" b="0" i="0" dirty="0">
              <a:solidFill>
                <a:srgbClr val="14182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682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8914851-D24D-A18B-4347-B1DC10B72123}"/>
              </a:ext>
            </a:extLst>
          </p:cNvPr>
          <p:cNvSpPr txBox="1"/>
          <p:nvPr/>
        </p:nvSpPr>
        <p:spPr>
          <a:xfrm>
            <a:off x="1653988" y="1009453"/>
            <a:ext cx="896918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pt-BR" sz="3200" b="0" i="0" u="none" strike="noStrike" dirty="0">
                <a:solidFill>
                  <a:srgbClr val="00A2B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que é uma ação trabalhista?</a:t>
            </a:r>
          </a:p>
          <a:p>
            <a:pPr algn="just" fontAlgn="base"/>
            <a:endParaRPr lang="pt-BR" sz="3200" b="0" i="0" dirty="0">
              <a:solidFill>
                <a:srgbClr val="2C3E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pt-BR" sz="32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 ações trabalhistas decorrem de demandas judiciais oriundas de alguma insatisfação do colaborador ou do empregador em relação ao descumprimento de algum detalhe referente ao vínculo empregatício.</a:t>
            </a:r>
          </a:p>
        </p:txBody>
      </p:sp>
    </p:spTree>
    <p:extLst>
      <p:ext uri="{BB962C8B-B14F-4D97-AF65-F5344CB8AC3E}">
        <p14:creationId xmlns:p14="http://schemas.microsoft.com/office/powerpoint/2010/main" val="28364123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4450FA4-56B7-496D-BABC-0E1F84C081C4}"/>
              </a:ext>
            </a:extLst>
          </p:cNvPr>
          <p:cNvSpPr txBox="1"/>
          <p:nvPr/>
        </p:nvSpPr>
        <p:spPr>
          <a:xfrm>
            <a:off x="3046880" y="1492187"/>
            <a:ext cx="609824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https://www.peticoesonline.com.br/reclamacao-trabalhista-vinculo-empregaticio-modelo-autonomo</a:t>
            </a:r>
          </a:p>
        </p:txBody>
      </p:sp>
    </p:spTree>
    <p:extLst>
      <p:ext uri="{BB962C8B-B14F-4D97-AF65-F5344CB8AC3E}">
        <p14:creationId xmlns:p14="http://schemas.microsoft.com/office/powerpoint/2010/main" val="1359254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4D64B0B-7B16-5849-E4CC-2E357229D511}"/>
              </a:ext>
            </a:extLst>
          </p:cNvPr>
          <p:cNvSpPr txBox="1"/>
          <p:nvPr/>
        </p:nvSpPr>
        <p:spPr>
          <a:xfrm>
            <a:off x="2255745" y="245640"/>
            <a:ext cx="609824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pt-BR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 que e quando ocorre uma ação trabalhista?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5FE173F-0A87-7B5F-4BB2-608E4A93BC3F}"/>
              </a:ext>
            </a:extLst>
          </p:cNvPr>
          <p:cNvSpPr txBox="1"/>
          <p:nvPr/>
        </p:nvSpPr>
        <p:spPr>
          <a:xfrm>
            <a:off x="228600" y="1718119"/>
            <a:ext cx="1175272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ação trabalhista ocorre quando uma das partes do contrato se sente prejudicado em relação a algum ponto das regras trabalhistas que </a:t>
            </a:r>
            <a:r>
              <a:rPr lang="pt-BR" sz="2800" dirty="0">
                <a:solidFill>
                  <a:srgbClr val="2C3E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ambos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deveriam cumprir.</a:t>
            </a:r>
          </a:p>
          <a:p>
            <a:pPr algn="just" fontAlgn="base"/>
            <a:endParaRPr lang="pt-BR" sz="2800" b="0" i="0" dirty="0">
              <a:solidFill>
                <a:srgbClr val="2C3E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endParaRPr lang="pt-BR" sz="2800" dirty="0">
              <a:solidFill>
                <a:srgbClr val="2C3E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 acreditam que seus direitos foram desrespeitados eles acionam a Justiça do Trabalho e movem uma ação trabalhista em face da parte oposta.</a:t>
            </a:r>
          </a:p>
        </p:txBody>
      </p:sp>
    </p:spTree>
    <p:extLst>
      <p:ext uri="{BB962C8B-B14F-4D97-AF65-F5344CB8AC3E}">
        <p14:creationId xmlns:p14="http://schemas.microsoft.com/office/powerpoint/2010/main" val="732505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D7646BE-1047-77A4-5C35-B67E42BF19FC}"/>
              </a:ext>
            </a:extLst>
          </p:cNvPr>
          <p:cNvSpPr txBox="1"/>
          <p:nvPr/>
        </p:nvSpPr>
        <p:spPr>
          <a:xfrm>
            <a:off x="3046880" y="124617"/>
            <a:ext cx="60982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pt-BR" sz="3200" b="1" i="0" u="none" strike="noStrike" dirty="0">
                <a:solidFill>
                  <a:srgbClr val="3A3A3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Legislação sobre ação trabalhista: regras e como funciona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AE453DC-E6BC-521B-C462-19F107B6532D}"/>
              </a:ext>
            </a:extLst>
          </p:cNvPr>
          <p:cNvSpPr txBox="1"/>
          <p:nvPr/>
        </p:nvSpPr>
        <p:spPr>
          <a:xfrm>
            <a:off x="510988" y="1716625"/>
            <a:ext cx="1136276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pt-BR" sz="3200" dirty="0">
                <a:solidFill>
                  <a:srgbClr val="2C3E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32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 regras estão previstas em alguns artigos da CLT, do </a:t>
            </a:r>
            <a:r>
              <a:rPr lang="pt-BR" sz="3200" b="0" i="0" u="none" strike="noStrike" dirty="0">
                <a:solidFill>
                  <a:srgbClr val="00A2B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763 ao 836</a:t>
            </a:r>
            <a:r>
              <a:rPr lang="pt-BR" sz="32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com </a:t>
            </a:r>
            <a:r>
              <a:rPr lang="pt-BR" sz="3200" b="0" i="0" u="none" strike="noStrike" dirty="0">
                <a:solidFill>
                  <a:srgbClr val="00A2B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processos trabalhistas</a:t>
            </a:r>
            <a:r>
              <a:rPr lang="pt-BR" sz="32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liderados pelo Tribunal Regional do Trabalho (TRT). </a:t>
            </a:r>
          </a:p>
          <a:p>
            <a:pPr algn="just" fontAlgn="base"/>
            <a:r>
              <a:rPr lang="pt-BR" sz="3200" b="0" i="1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Art. 763. O processo da Justiça do Trabalho, no que concerne aos dissídios individuais e coletivos e à aplicação de penalidades, reger-se-á, em todo o território nacional, pelas normas estabelecidas neste Título.</a:t>
            </a:r>
            <a:endParaRPr lang="pt-BR" sz="3200" b="0" i="0" dirty="0">
              <a:solidFill>
                <a:srgbClr val="2C3E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pt-BR" sz="3200" b="0" i="1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Art. 764. Os dissídios individuais ou coletivos submetidos à apreciação da Justiça do Trabalho serão sempre sujeitos à conciliação.</a:t>
            </a:r>
            <a:endParaRPr lang="pt-BR" sz="3200" b="0" i="0" dirty="0">
              <a:solidFill>
                <a:srgbClr val="2C3E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384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BF40E0A-6F9B-CD3D-645F-F1502AE9F38E}"/>
              </a:ext>
            </a:extLst>
          </p:cNvPr>
          <p:cNvSpPr txBox="1"/>
          <p:nvPr/>
        </p:nvSpPr>
        <p:spPr>
          <a:xfrm>
            <a:off x="282389" y="151179"/>
            <a:ext cx="1129553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pt-BR" sz="2800" b="1" i="0" dirty="0">
                <a:solidFill>
                  <a:srgbClr val="2C3E50"/>
                </a:solidFill>
                <a:effectLst/>
                <a:latin typeface="Rubik"/>
              </a:rPr>
              <a:t>Além disso, o </a:t>
            </a:r>
            <a:r>
              <a:rPr lang="pt-BR" sz="2800" b="1" i="0" u="none" strike="noStrike" dirty="0">
                <a:solidFill>
                  <a:srgbClr val="00A2B5"/>
                </a:solidFill>
                <a:effectLst/>
                <a:latin typeface="Rubik"/>
                <a:hlinkClick r:id="rId2"/>
              </a:rPr>
              <a:t>artigo 791 da CLT</a:t>
            </a:r>
            <a:r>
              <a:rPr lang="pt-BR" sz="2800" b="1" i="0" dirty="0">
                <a:solidFill>
                  <a:srgbClr val="2C3E50"/>
                </a:solidFill>
                <a:effectLst/>
                <a:latin typeface="Rubik"/>
              </a:rPr>
              <a:t> detalha quais as regras para que um colaborador entre com uma reclamação trabalhista, que é citada como dissídio na legislação. </a:t>
            </a:r>
          </a:p>
          <a:p>
            <a:pPr algn="just" fontAlgn="base"/>
            <a:r>
              <a:rPr lang="pt-BR" sz="2800" b="0" i="1" dirty="0">
                <a:solidFill>
                  <a:srgbClr val="2C3E50"/>
                </a:solidFill>
                <a:effectLst/>
                <a:latin typeface="Rubik"/>
              </a:rPr>
              <a:t>Art. 791 – Os empregados e os empregadores poderão reclamar pessoalmente perante a Justiça do Trabalho e acompanhar as suas reclamações até o final.</a:t>
            </a:r>
            <a:endParaRPr lang="pt-BR" sz="2800" b="0" i="0" dirty="0">
              <a:solidFill>
                <a:srgbClr val="2C3E50"/>
              </a:solidFill>
              <a:effectLst/>
              <a:latin typeface="Rubik"/>
            </a:endParaRPr>
          </a:p>
          <a:p>
            <a:pPr algn="just" fontAlgn="base"/>
            <a:r>
              <a:rPr lang="pt-BR" sz="2800" b="0" i="1" dirty="0">
                <a:solidFill>
                  <a:srgbClr val="2C3E50"/>
                </a:solidFill>
                <a:effectLst/>
                <a:latin typeface="Rubik"/>
              </a:rPr>
              <a:t>§ 1º – Nos dissídios individuais os empregados e empregadores poderão fazer-se representar por intermédio do sindicato, advogado, solicitador, ou provisionado, inscrito na Ordem dos Advogados do Brasil.</a:t>
            </a:r>
            <a:endParaRPr lang="pt-BR" sz="2800" b="0" i="0" dirty="0">
              <a:solidFill>
                <a:srgbClr val="2C3E50"/>
              </a:solidFill>
              <a:effectLst/>
              <a:latin typeface="Rubik"/>
            </a:endParaRPr>
          </a:p>
          <a:p>
            <a:pPr algn="just" fontAlgn="base"/>
            <a:r>
              <a:rPr lang="pt-BR" sz="2800" b="0" i="1" dirty="0">
                <a:solidFill>
                  <a:srgbClr val="2C3E50"/>
                </a:solidFill>
                <a:effectLst/>
                <a:latin typeface="Rubik"/>
              </a:rPr>
              <a:t>§ 2º – Nos dissídios coletivos é facultada aos interessados a assistência por advogado.</a:t>
            </a:r>
            <a:endParaRPr lang="pt-BR" sz="2800" b="0" i="0" dirty="0">
              <a:solidFill>
                <a:srgbClr val="2C3E50"/>
              </a:solidFill>
              <a:effectLst/>
              <a:latin typeface="Rubik"/>
            </a:endParaRPr>
          </a:p>
          <a:p>
            <a:pPr algn="just" fontAlgn="base"/>
            <a:r>
              <a:rPr lang="pt-BR" sz="2800" b="0" i="1" dirty="0">
                <a:solidFill>
                  <a:srgbClr val="2C3E50"/>
                </a:solidFill>
                <a:effectLst/>
                <a:latin typeface="Rubik"/>
              </a:rPr>
              <a:t>§ 3o A constituição de procurador com poderes para o foro em geral poderá ser efetivada, mediante simples registro em ata de audiência, a requerimento verbal do advogado interessado, com anuência da parte representada. (Incluído pela Lei nº 12.437, de 2011)</a:t>
            </a:r>
            <a:endParaRPr lang="pt-BR" sz="2800" b="0" i="0" dirty="0">
              <a:solidFill>
                <a:srgbClr val="2C3E50"/>
              </a:solidFill>
              <a:effectLst/>
              <a:latin typeface="Rubik"/>
            </a:endParaRPr>
          </a:p>
        </p:txBody>
      </p:sp>
    </p:spTree>
    <p:extLst>
      <p:ext uri="{BB962C8B-B14F-4D97-AF65-F5344CB8AC3E}">
        <p14:creationId xmlns:p14="http://schemas.microsoft.com/office/powerpoint/2010/main" val="2776840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90B7A09-C179-87E0-B042-0BA732C57DE8}"/>
              </a:ext>
            </a:extLst>
          </p:cNvPr>
          <p:cNvSpPr txBox="1"/>
          <p:nvPr/>
        </p:nvSpPr>
        <p:spPr>
          <a:xfrm>
            <a:off x="2833968" y="460793"/>
            <a:ext cx="609824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pt-BR" sz="2800" b="1" i="0" u="none" strike="noStrike" dirty="0">
                <a:solidFill>
                  <a:srgbClr val="3A3A3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Quais os motivos que levam à uma ação trabalhista?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23D5A86-7E08-8CF4-4527-EF480072C035}"/>
              </a:ext>
            </a:extLst>
          </p:cNvPr>
          <p:cNvSpPr txBox="1"/>
          <p:nvPr/>
        </p:nvSpPr>
        <p:spPr>
          <a:xfrm>
            <a:off x="712694" y="1743653"/>
            <a:ext cx="995082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Um </a:t>
            </a:r>
            <a:r>
              <a:rPr lang="pt-BR" sz="2800" b="0" i="0" u="none" strike="noStrike" dirty="0">
                <a:solidFill>
                  <a:srgbClr val="00A2B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estudo recente da FGV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apontou que no país existem mais de 100 milhões de processos tramitando na Justiça do Trabalho (JT).</a:t>
            </a:r>
          </a:p>
          <a:p>
            <a:pPr algn="just"/>
            <a:endParaRPr lang="pt-BR" sz="2800" dirty="0">
              <a:solidFill>
                <a:srgbClr val="2C3E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solidFill>
                  <a:srgbClr val="2C3E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 os principais estão: desemprego, suspensão do vínculo empregatício, </a:t>
            </a:r>
            <a:r>
              <a:rPr lang="pt-BR" sz="2800" dirty="0">
                <a:solidFill>
                  <a:srgbClr val="2C3E5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redução de salário</a:t>
            </a:r>
            <a:r>
              <a:rPr lang="pt-BR" sz="2800" dirty="0">
                <a:solidFill>
                  <a:srgbClr val="2C3E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insegurança jurídica, condições de trabalho inadequadas, principalmente na pandemia, e pressa por prever que a empresa em que trabalha vai à falência. </a:t>
            </a:r>
          </a:p>
        </p:txBody>
      </p:sp>
    </p:spTree>
    <p:extLst>
      <p:ext uri="{BB962C8B-B14F-4D97-AF65-F5344CB8AC3E}">
        <p14:creationId xmlns:p14="http://schemas.microsoft.com/office/powerpoint/2010/main" val="1219353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8F9DE0D-2D5D-4E59-1F2E-02DEB8BAC789}"/>
              </a:ext>
            </a:extLst>
          </p:cNvPr>
          <p:cNvSpPr txBox="1"/>
          <p:nvPr/>
        </p:nvSpPr>
        <p:spPr>
          <a:xfrm>
            <a:off x="2645709" y="595263"/>
            <a:ext cx="60982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pt-BR" sz="3200" b="1" i="0" u="none" strike="noStrike" dirty="0">
                <a:solidFill>
                  <a:srgbClr val="3A3A3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Como funciona o prazo de abertura de uma ação trabalhista?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5861C4D-80F0-0097-DB38-1C214B22703B}"/>
              </a:ext>
            </a:extLst>
          </p:cNvPr>
          <p:cNvSpPr txBox="1"/>
          <p:nvPr/>
        </p:nvSpPr>
        <p:spPr>
          <a:xfrm>
            <a:off x="793377" y="2305615"/>
            <a:ext cx="1024665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Dois anos, esse é o prazo que o colaborador tem para abrir uma ação trabalhista contra a empresa que trabalhou. Esse prazo é chamado de prescrição bienal. </a:t>
            </a:r>
          </a:p>
          <a:p>
            <a:pPr algn="just"/>
            <a:endParaRPr lang="pt-BR" sz="2800" dirty="0">
              <a:solidFill>
                <a:srgbClr val="2C3E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solidFill>
                  <a:srgbClr val="2C3E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 detalhe está previsto no </a:t>
            </a:r>
            <a:r>
              <a:rPr lang="pt-BR" sz="2800" dirty="0">
                <a:solidFill>
                  <a:srgbClr val="2C3E5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artigo 11 da CLT</a:t>
            </a:r>
            <a:r>
              <a:rPr lang="pt-BR" sz="2800" dirty="0">
                <a:solidFill>
                  <a:srgbClr val="2C3E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que também cita um prazo de cinco anos, prescrição quinquenal, que nada mais é do que o tempo de contrato que servirá de base para avaliação na causa trabalhista. </a:t>
            </a:r>
          </a:p>
        </p:txBody>
      </p:sp>
    </p:spTree>
    <p:extLst>
      <p:ext uri="{BB962C8B-B14F-4D97-AF65-F5344CB8AC3E}">
        <p14:creationId xmlns:p14="http://schemas.microsoft.com/office/powerpoint/2010/main" val="3278810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D836E802-2EC6-FD41-71BB-B7B0622AD730}"/>
              </a:ext>
            </a:extLst>
          </p:cNvPr>
          <p:cNvSpPr txBox="1"/>
          <p:nvPr/>
        </p:nvSpPr>
        <p:spPr>
          <a:xfrm>
            <a:off x="1143000" y="701532"/>
            <a:ext cx="9950823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Ou seja, serão avaliados pela justiça os últimos cinco anos em que o colaborador atuou na empresa, antes desse período a justiça desconsidera, esse período é chamado de prescrição quinquenal. </a:t>
            </a:r>
          </a:p>
          <a:p>
            <a:pPr algn="just" fontAlgn="base"/>
            <a:endParaRPr lang="pt-BR" sz="2800" b="0" i="1" dirty="0">
              <a:solidFill>
                <a:srgbClr val="2C3E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endParaRPr lang="pt-BR" sz="2800" i="1" dirty="0">
              <a:solidFill>
                <a:srgbClr val="2C3E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pt-BR" sz="2800" b="0" i="1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Art. 11. A pretensão quanto a créditos resultantes das relações de trabalho prescreve em cinco anos para os trabalhadores urbanos e rurais, até o limite de dois anos após a extinção do contrato de trabalho. </a:t>
            </a:r>
            <a:endParaRPr lang="pt-BR" sz="2800" b="0" i="0" dirty="0">
              <a:solidFill>
                <a:srgbClr val="2C3E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4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D4CE4EE-7B63-17D7-D1A1-9F974563C878}"/>
              </a:ext>
            </a:extLst>
          </p:cNvPr>
          <p:cNvSpPr txBox="1"/>
          <p:nvPr/>
        </p:nvSpPr>
        <p:spPr>
          <a:xfrm>
            <a:off x="2793627" y="528028"/>
            <a:ext cx="609824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pt-BR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Quais os principais procedimentos?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CBFE1E8-1CF8-B64E-A238-5A772408EFCD}"/>
              </a:ext>
            </a:extLst>
          </p:cNvPr>
          <p:cNvSpPr txBox="1"/>
          <p:nvPr/>
        </p:nvSpPr>
        <p:spPr>
          <a:xfrm>
            <a:off x="453838" y="1511024"/>
            <a:ext cx="1163506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1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Conciliação:</a:t>
            </a:r>
            <a:r>
              <a:rPr lang="pt-BR" sz="2800" b="0" i="0" dirty="0">
                <a:solidFill>
                  <a:srgbClr val="2C3E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Esse encontro conta com ambas as partes e o juiz propõe a conciliação entre a empresa e o ex-funcionário, apresentando valores e prazos para pagamento. Caso não seja aceito, parte-se para a audiência de instrução. 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endParaRPr lang="pt-BR" sz="2800" dirty="0">
              <a:solidFill>
                <a:srgbClr val="2C3E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rgbClr val="2C3E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Instrução: </a:t>
            </a:r>
            <a:r>
              <a:rPr lang="pt-BR" sz="2800" dirty="0">
                <a:solidFill>
                  <a:srgbClr val="2C3E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Nessa audiência ambas as partes têm o direito de levar três testemunhas e podem também solicitar prova pericial em relação a ação. Ao fim dos depoimentos o juiz volta a propor a conciliação entre as partes e se não houver acordo a ação trabalhista será julgada. 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endParaRPr lang="pt-BR" sz="2800" b="0" i="0" dirty="0">
              <a:solidFill>
                <a:srgbClr val="2C3E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2466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1571</Words>
  <Application>Microsoft Office PowerPoint</Application>
  <PresentationFormat>Widescreen</PresentationFormat>
  <Paragraphs>97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Georgia</vt:lpstr>
      <vt:lpstr>Kumbh Sans</vt:lpstr>
      <vt:lpstr>Open Sans</vt:lpstr>
      <vt:lpstr>Rubik</vt:lpstr>
      <vt:lpstr>Tema do Office</vt:lpstr>
      <vt:lpstr>RECLAMAÇÃO TRABALHISTA   art. 852-B, III da CLT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vanessa amorim</dc:creator>
  <cp:lastModifiedBy>vanessa amorim</cp:lastModifiedBy>
  <cp:revision>22</cp:revision>
  <dcterms:created xsi:type="dcterms:W3CDTF">2022-05-11T22:42:05Z</dcterms:created>
  <dcterms:modified xsi:type="dcterms:W3CDTF">2022-05-12T14:08:22Z</dcterms:modified>
</cp:coreProperties>
</file>