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26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</p:sldIdLst>
  <p:sldSz cx="14630400" cy="8229600"/>
  <p:notesSz cx="8229600" cy="146304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8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pt-BR" sz="1800" b="0" strike="noStrike" spc="-1">
                <a:solidFill>
                  <a:srgbClr val="000000"/>
                </a:solidFill>
                <a:latin typeface="Calibri"/>
              </a:rPr>
              <a:t>Clique para mover o slide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pt-BR" sz="2000" b="0" strike="noStrike" spc="-1">
                <a:solidFill>
                  <a:srgbClr val="000000"/>
                </a:solidFill>
                <a:latin typeface="Arial"/>
              </a:rPr>
              <a:t>Clique para editar o formato de notas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pt-BR" sz="1400" b="0" strike="noStrike" spc="-1">
                <a:solidFill>
                  <a:srgbClr val="000000"/>
                </a:solidFill>
                <a:latin typeface="Times New Roman"/>
              </a:rPr>
              <a:t>&lt;cabeçalho&gt;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pt-B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pt-BR" sz="1400" b="0" strike="noStrike" spc="-1">
                <a:solidFill>
                  <a:srgbClr val="000000"/>
                </a:solidFill>
                <a:latin typeface="Times New Roman"/>
              </a:rPr>
              <a:t>&lt;data/hora&gt;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pt-B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pt-BR" sz="1400" b="0" strike="noStrike" spc="-1">
                <a:solidFill>
                  <a:srgbClr val="000000"/>
                </a:solidFill>
                <a:latin typeface="Times New Roman"/>
              </a:rPr>
              <a:t>&lt;rodapé&gt;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pt-BR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C9EFB26C-1EB8-419D-97C5-749BF2455625}" type="slidenum">
              <a:rPr lang="pt-BR" sz="1400" b="0" strike="noStrike" spc="-1">
                <a:solidFill>
                  <a:srgbClr val="000000"/>
                </a:solidFill>
                <a:latin typeface="Times New Roman"/>
              </a:rPr>
              <a:t>‹nº›</a:t>
            </a:fld>
            <a:endParaRPr lang="pt-BR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D63ACE-48C5-47D6-9DF2-6EDBA006B93C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7201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4465F60-5621-41BB-BB23-3EAB7103E53B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10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40665E0-7BBA-4C47-BCC6-43B25235D1E3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22EAB09-B14C-4F37-86E4-687826EA0553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12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D63ACE-48C5-47D6-9DF2-6EDBA006B93C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1489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D63ACE-48C5-47D6-9DF2-6EDBA006B93C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3151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D63ACE-48C5-47D6-9DF2-6EDBA006B93C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BEB8B59-AB63-491E-9A32-4B6427DD824D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A73F4D5-C76B-406F-9B37-8F9F8BB17144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CFF3AD5-5CD3-450E-B4EF-2122C1E8DD51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7A98837-3451-4548-B3E9-0CB15E9000BF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D8D416A-826F-49CD-A1D1-F7291D00F5D3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en-U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033509B-1504-4FCE-85FB-F0B7A6F2E684}" type="slidenum">
              <a:rPr lang="en-U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 lang="pt-BR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1316700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731520" y="4418640"/>
            <a:ext cx="1316700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747828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731520" y="4418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7478280" y="4418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5183280" y="1925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9635040" y="1925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731520" y="4418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5183280" y="4418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9635040" y="4418640"/>
            <a:ext cx="423936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731520" y="1925640"/>
            <a:ext cx="1316700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pt-B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1316700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642528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7478280" y="1925640"/>
            <a:ext cx="642528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731520" y="328320"/>
            <a:ext cx="13167000" cy="6369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pt-B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7478280" y="1925640"/>
            <a:ext cx="642528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731520" y="4418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642528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747828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7478280" y="4418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73152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7478280" y="1925640"/>
            <a:ext cx="642528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731520" y="4418640"/>
            <a:ext cx="13167000" cy="2276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pt-BR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731520" y="328320"/>
            <a:ext cx="13167000" cy="137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pt-BR" sz="1800" b="0" strike="noStrike" spc="-1">
                <a:solidFill>
                  <a:srgbClr val="000000"/>
                </a:solidFill>
                <a:latin typeface="Calibri"/>
              </a:rPr>
              <a:t>Clique para editar o formato do texto do título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31520" y="1925640"/>
            <a:ext cx="13167000" cy="477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3200" b="0" strike="noStrike" spc="-1">
                <a:solidFill>
                  <a:srgbClr val="000000"/>
                </a:solidFill>
                <a:latin typeface="Calibri"/>
              </a:rPr>
              <a:t>Clique para editar o formato do texto da estrutura de tópicos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400" b="0" strike="noStrike" spc="-1">
                <a:solidFill>
                  <a:srgbClr val="000000"/>
                </a:solidFill>
                <a:latin typeface="Calibri"/>
              </a:rPr>
              <a:t>2.º nível da estrutura de tópicos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3.º nível da estrutura de tópicos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4.º nível da estrutura de tópicos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5.º nível da estrutura de tópicos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6.º nível da estrutura de tópicos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t-BR" sz="2000" b="0" strike="noStrike" spc="-1">
                <a:solidFill>
                  <a:srgbClr val="000000"/>
                </a:solidFill>
                <a:latin typeface="Calibri"/>
              </a:rPr>
              <a:t>7.º nível da estrutura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45" name="Shape 0"/>
          <p:cNvSpPr/>
          <p:nvPr/>
        </p:nvSpPr>
        <p:spPr>
          <a:xfrm>
            <a:off x="-753390" y="-40573"/>
            <a:ext cx="15605376" cy="9997002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Text 1"/>
          <p:cNvSpPr/>
          <p:nvPr/>
        </p:nvSpPr>
        <p:spPr>
          <a:xfrm>
            <a:off x="-3373966" y="-2335485"/>
            <a:ext cx="13258799" cy="29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7702"/>
              </a:lnSpc>
              <a:tabLst>
                <a:tab pos="0" algn="l"/>
              </a:tabLst>
            </a:pPr>
            <a:r>
              <a:rPr lang="en-US" sz="6160" b="1" strike="noStrike" spc="-1" dirty="0">
                <a:solidFill>
                  <a:srgbClr val="231971"/>
                </a:solidFill>
                <a:latin typeface="Outfit"/>
                <a:ea typeface="Outfit"/>
              </a:rPr>
              <a:t> </a:t>
            </a:r>
          </a:p>
          <a:p>
            <a:pPr>
              <a:lnSpc>
                <a:spcPts val="7702"/>
              </a:lnSpc>
              <a:tabLst>
                <a:tab pos="0" algn="l"/>
              </a:tabLst>
            </a:pPr>
            <a:endParaRPr lang="pt-BR" sz="616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Shape 3"/>
          <p:cNvSpPr/>
          <p:nvPr/>
        </p:nvSpPr>
        <p:spPr>
          <a:xfrm>
            <a:off x="6280200" y="6423840"/>
            <a:ext cx="362520" cy="362520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44CCE92-133D-44B4-847B-674E08836481}"/>
              </a:ext>
            </a:extLst>
          </p:cNvPr>
          <p:cNvSpPr/>
          <p:nvPr/>
        </p:nvSpPr>
        <p:spPr>
          <a:xfrm>
            <a:off x="174365" y="3397148"/>
            <a:ext cx="137498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i="0" dirty="0">
                <a:solidFill>
                  <a:srgbClr val="404040"/>
                </a:solidFill>
                <a:effectLst/>
                <a:latin typeface="Roboto"/>
              </a:rPr>
              <a:t>Dinâmica da resolução dos problemas</a:t>
            </a:r>
          </a:p>
          <a:p>
            <a:r>
              <a:rPr lang="pt-BR" sz="2800" b="0" i="0" dirty="0">
                <a:solidFill>
                  <a:srgbClr val="404040"/>
                </a:solidFill>
                <a:effectLst/>
                <a:latin typeface="Roboto"/>
              </a:rPr>
              <a:t>Essa dinâmica busca desenvolver empatia, solidariedade e criar redes de apoio dentro dos grupos.</a:t>
            </a:r>
          </a:p>
          <a:p>
            <a:r>
              <a:rPr lang="pt-BR" sz="2800" b="0" i="0" dirty="0">
                <a:solidFill>
                  <a:srgbClr val="404040"/>
                </a:solidFill>
                <a:effectLst/>
                <a:latin typeface="Roboto"/>
              </a:rPr>
              <a:t>É pedido que cada estudante, sem se identificar, escreva em um pedaço de papel, os problemas que eles gostariam que fossem resolvidos.</a:t>
            </a:r>
          </a:p>
          <a:p>
            <a:r>
              <a:rPr lang="pt-BR" sz="2800" b="0" i="0" dirty="0">
                <a:solidFill>
                  <a:srgbClr val="404040"/>
                </a:solidFill>
                <a:effectLst/>
                <a:latin typeface="Roboto"/>
              </a:rPr>
              <a:t>Os papéis contendo os diversos problemas devem ser dobrados e colocados juntos em uma caixa. Cada aluno deve ir até a caixa e ler o problema para a turma e, coletivamente, pensam em uma possível estratégia para sua solução.</a:t>
            </a:r>
          </a:p>
          <a:p>
            <a:r>
              <a:rPr lang="pt-BR" sz="2800" b="0" i="0" dirty="0">
                <a:solidFill>
                  <a:srgbClr val="404040"/>
                </a:solidFill>
                <a:effectLst/>
                <a:latin typeface="Roboto"/>
              </a:rPr>
              <a:t>O professor atua como um mediador da tarefa, fazendo com que os integrantes da turma troquem opiniões e reflitam sobre as melhores estratégias para a resolução das questões.</a:t>
            </a:r>
          </a:p>
        </p:txBody>
      </p:sp>
      <p:pic>
        <p:nvPicPr>
          <p:cNvPr id="1028" name="Picture 4" descr="Dinâmica de Grupo na Prática!">
            <a:extLst>
              <a:ext uri="{FF2B5EF4-FFF2-40B4-BE49-F238E27FC236}">
                <a16:creationId xmlns:a16="http://schemas.microsoft.com/office/drawing/2014/main" id="{31FC460E-6A47-449B-9AD8-6DCC62C89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65" y="193584"/>
            <a:ext cx="5715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2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51" name="Shape 0"/>
          <p:cNvSpPr/>
          <p:nvPr/>
        </p:nvSpPr>
        <p:spPr>
          <a:xfrm>
            <a:off x="0" y="18000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Text 1"/>
          <p:cNvSpPr/>
          <p:nvPr/>
        </p:nvSpPr>
        <p:spPr>
          <a:xfrm>
            <a:off x="6231240" y="754560"/>
            <a:ext cx="7653960" cy="132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5236"/>
              </a:lnSpc>
              <a:tabLst>
                <a:tab pos="0" algn="l"/>
              </a:tabLst>
            </a:pPr>
            <a:r>
              <a:rPr lang="en-US" sz="4190" b="1" strike="noStrike" spc="-1">
                <a:solidFill>
                  <a:srgbClr val="231971"/>
                </a:solidFill>
                <a:latin typeface="Outfit"/>
                <a:ea typeface="Outfit"/>
              </a:rPr>
              <a:t>Desafios éticos e legais enfrentados pela profissão</a:t>
            </a:r>
            <a:endParaRPr lang="pt-BR" sz="41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Shape 2"/>
          <p:cNvSpPr/>
          <p:nvPr/>
        </p:nvSpPr>
        <p:spPr>
          <a:xfrm>
            <a:off x="6269413" y="3060000"/>
            <a:ext cx="3720600" cy="2262600"/>
          </a:xfrm>
          <a:prstGeom prst="roundRect">
            <a:avLst>
              <a:gd name="adj" fmla="val 395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Text 3"/>
          <p:cNvSpPr/>
          <p:nvPr/>
        </p:nvSpPr>
        <p:spPr>
          <a:xfrm>
            <a:off x="6469273" y="3033360"/>
            <a:ext cx="2660040" cy="33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19"/>
              </a:lnSpc>
              <a:tabLst>
                <a:tab pos="0" algn="l"/>
              </a:tabLst>
            </a:pPr>
            <a:r>
              <a:rPr lang="en-US" sz="2090" b="1" strike="noStrike" spc="-1" dirty="0" err="1">
                <a:solidFill>
                  <a:srgbClr val="2A2742"/>
                </a:solidFill>
                <a:latin typeface="Outfit"/>
                <a:ea typeface="Outfit"/>
              </a:rPr>
              <a:t>Confidencialidade</a:t>
            </a:r>
            <a:endParaRPr lang="pt-BR" sz="209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Text 4"/>
          <p:cNvSpPr/>
          <p:nvPr/>
        </p:nvSpPr>
        <p:spPr>
          <a:xfrm>
            <a:off x="6480000" y="3433680"/>
            <a:ext cx="3279600" cy="13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82"/>
              </a:lnSpc>
              <a:tabLst>
                <a:tab pos="0" algn="l"/>
              </a:tabLst>
            </a:pP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Garantir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a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privacidade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e a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proteção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de dados dos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pacientes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é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uma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responsabilidade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ética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e legal fundamental.</a:t>
            </a:r>
            <a:endParaRPr lang="pt-BR" sz="1679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Shape 5"/>
          <p:cNvSpPr/>
          <p:nvPr/>
        </p:nvSpPr>
        <p:spPr>
          <a:xfrm>
            <a:off x="10112547" y="3060000"/>
            <a:ext cx="3720600" cy="2262600"/>
          </a:xfrm>
          <a:prstGeom prst="roundRect">
            <a:avLst>
              <a:gd name="adj" fmla="val 395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Text 6"/>
          <p:cNvSpPr/>
          <p:nvPr/>
        </p:nvSpPr>
        <p:spPr>
          <a:xfrm>
            <a:off x="10440000" y="3100947"/>
            <a:ext cx="2660040" cy="33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19"/>
              </a:lnSpc>
              <a:tabLst>
                <a:tab pos="0" algn="l"/>
              </a:tabLst>
            </a:pPr>
            <a:r>
              <a:rPr lang="en-US" sz="2090" b="1" strike="noStrike" spc="-1" dirty="0" err="1">
                <a:solidFill>
                  <a:srgbClr val="2A2742"/>
                </a:solidFill>
                <a:latin typeface="Outfit"/>
                <a:ea typeface="Outfit"/>
              </a:rPr>
              <a:t>Autonomia</a:t>
            </a:r>
            <a:endParaRPr lang="pt-BR" sz="209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Text 7"/>
          <p:cNvSpPr/>
          <p:nvPr/>
        </p:nvSpPr>
        <p:spPr>
          <a:xfrm>
            <a:off x="10440000" y="3667227"/>
            <a:ext cx="3279600" cy="13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82"/>
              </a:lnSpc>
              <a:tabLst>
                <a:tab pos="0" algn="l"/>
              </a:tabLst>
            </a:pP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O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equilíbrio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entre a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autonomia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do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paciente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e a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tomada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de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decisões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médicas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representa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um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dilema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7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constante</a:t>
            </a:r>
            <a:r>
              <a:rPr lang="en-US" sz="1679" b="0" strike="noStrike" spc="-1" dirty="0">
                <a:solidFill>
                  <a:srgbClr val="2A2742"/>
                </a:solidFill>
                <a:latin typeface="arial"/>
                <a:ea typeface="arial"/>
              </a:rPr>
              <a:t>.</a:t>
            </a:r>
            <a:endParaRPr lang="pt-BR" sz="1679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Shape 8"/>
          <p:cNvSpPr/>
          <p:nvPr/>
        </p:nvSpPr>
        <p:spPr>
          <a:xfrm>
            <a:off x="6300000" y="5400000"/>
            <a:ext cx="3720600" cy="2594880"/>
          </a:xfrm>
          <a:prstGeom prst="roundRect">
            <a:avLst>
              <a:gd name="adj" fmla="val 3444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Text 9"/>
          <p:cNvSpPr/>
          <p:nvPr/>
        </p:nvSpPr>
        <p:spPr>
          <a:xfrm>
            <a:off x="6480000" y="5760000"/>
            <a:ext cx="2653200" cy="33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19"/>
              </a:lnSpc>
              <a:tabLst>
                <a:tab pos="0" algn="l"/>
              </a:tabLst>
            </a:pPr>
            <a:r>
              <a:rPr lang="en-US" sz="2090" b="1" strike="noStrike" spc="-1">
                <a:solidFill>
                  <a:srgbClr val="2A2742"/>
                </a:solidFill>
                <a:latin typeface="Outfit"/>
                <a:ea typeface="Outfit"/>
              </a:rPr>
              <a:t>Alocação de Recursos</a:t>
            </a:r>
            <a:endParaRPr lang="pt-BR" sz="20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Text 10"/>
          <p:cNvSpPr/>
          <p:nvPr/>
        </p:nvSpPr>
        <p:spPr>
          <a:xfrm>
            <a:off x="6451560" y="6358680"/>
            <a:ext cx="3279600" cy="102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82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A necessidade de distribuir de forma justa os recursos limitados é um desafio ético complexo.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Shape 11"/>
          <p:cNvSpPr/>
          <p:nvPr/>
        </p:nvSpPr>
        <p:spPr>
          <a:xfrm>
            <a:off x="10164960" y="5400000"/>
            <a:ext cx="3720600" cy="2594880"/>
          </a:xfrm>
          <a:prstGeom prst="roundRect">
            <a:avLst>
              <a:gd name="adj" fmla="val 3444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Text 12"/>
          <p:cNvSpPr/>
          <p:nvPr/>
        </p:nvSpPr>
        <p:spPr>
          <a:xfrm>
            <a:off x="10385280" y="5635440"/>
            <a:ext cx="3279600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19"/>
              </a:lnSpc>
              <a:tabLst>
                <a:tab pos="0" algn="l"/>
              </a:tabLst>
            </a:pPr>
            <a:r>
              <a:rPr lang="en-US" sz="2090" b="1" strike="noStrike" spc="-1">
                <a:solidFill>
                  <a:srgbClr val="2A2742"/>
                </a:solidFill>
                <a:latin typeface="Outfit"/>
                <a:ea typeface="Outfit"/>
              </a:rPr>
              <a:t>Responsabilidade Profissional</a:t>
            </a:r>
            <a:endParaRPr lang="pt-BR" sz="20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Text 13"/>
          <p:cNvSpPr/>
          <p:nvPr/>
        </p:nvSpPr>
        <p:spPr>
          <a:xfrm>
            <a:off x="10440000" y="6300000"/>
            <a:ext cx="3279600" cy="136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82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O cumprimento de padrões éticos e legais é essencial para a credibilidade e segurança da profissão.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 descr="Código de Ética de Enfermagem: a importância e alguns pontos">
            <a:extLst>
              <a:ext uri="{FF2B5EF4-FFF2-40B4-BE49-F238E27FC236}">
                <a16:creationId xmlns:a16="http://schemas.microsoft.com/office/drawing/2014/main" id="{201660F4-88BA-42EA-B2AC-F60011CD6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9" y="3430419"/>
            <a:ext cx="6093464" cy="37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ponsabilidade ética: a sociedade confia nos profissionais de Enfermagem  – Coren-SC | Conselho Regional de Enfermagem de Santa Catarina">
            <a:extLst>
              <a:ext uri="{FF2B5EF4-FFF2-40B4-BE49-F238E27FC236}">
                <a16:creationId xmlns:a16="http://schemas.microsoft.com/office/drawing/2014/main" id="{350A368F-B0FE-4975-8B0A-B48A9C9FF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969" y="192835"/>
            <a:ext cx="3172445" cy="317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67" name="Shape 0"/>
          <p:cNvSpPr/>
          <p:nvPr/>
        </p:nvSpPr>
        <p:spPr>
          <a:xfrm>
            <a:off x="0" y="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8" name="Image 1" descr="preencoded.png"/>
          <p:cNvPicPr/>
          <p:nvPr/>
        </p:nvPicPr>
        <p:blipFill>
          <a:blip r:embed="rId4"/>
          <a:stretch/>
        </p:blipFill>
        <p:spPr>
          <a:xfrm>
            <a:off x="0" y="0"/>
            <a:ext cx="14630040" cy="2520000"/>
          </a:xfrm>
          <a:prstGeom prst="rect">
            <a:avLst/>
          </a:prstGeom>
          <a:ln w="0">
            <a:noFill/>
          </a:ln>
        </p:spPr>
      </p:pic>
      <p:sp>
        <p:nvSpPr>
          <p:cNvPr id="169" name="Text 1"/>
          <p:cNvSpPr/>
          <p:nvPr/>
        </p:nvSpPr>
        <p:spPr>
          <a:xfrm>
            <a:off x="705600" y="3236760"/>
            <a:ext cx="13218840" cy="125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4961"/>
              </a:lnSpc>
              <a:tabLst>
                <a:tab pos="0" algn="l"/>
              </a:tabLst>
            </a:pPr>
            <a:r>
              <a:rPr lang="en-US" sz="3970" b="1" strike="noStrike" spc="-1">
                <a:solidFill>
                  <a:srgbClr val="231971"/>
                </a:solidFill>
                <a:latin typeface="Outfit"/>
                <a:ea typeface="Outfit"/>
              </a:rPr>
              <a:t>O papel da enfermagem na saúde pública e na promoção da saúde</a:t>
            </a:r>
            <a:endParaRPr lang="pt-BR" sz="397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0" name="Image 2" descr="preencoded.png"/>
          <p:cNvPicPr/>
          <p:nvPr/>
        </p:nvPicPr>
        <p:blipFill>
          <a:blip r:embed="rId5"/>
          <a:stretch/>
        </p:blipFill>
        <p:spPr>
          <a:xfrm>
            <a:off x="705600" y="4799160"/>
            <a:ext cx="4406040" cy="806040"/>
          </a:xfrm>
          <a:prstGeom prst="rect">
            <a:avLst/>
          </a:prstGeom>
          <a:ln w="0">
            <a:noFill/>
          </a:ln>
        </p:spPr>
      </p:pic>
      <p:sp>
        <p:nvSpPr>
          <p:cNvPr id="171" name="Text 2"/>
          <p:cNvSpPr/>
          <p:nvPr/>
        </p:nvSpPr>
        <p:spPr>
          <a:xfrm>
            <a:off x="907200" y="5907960"/>
            <a:ext cx="2520000" cy="31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480"/>
              </a:lnSpc>
              <a:tabLst>
                <a:tab pos="0" algn="l"/>
              </a:tabLst>
            </a:pPr>
            <a:r>
              <a:rPr lang="en-US" sz="1979" b="1" strike="noStrike" spc="-1">
                <a:solidFill>
                  <a:srgbClr val="2A2742"/>
                </a:solidFill>
                <a:latin typeface="Outfit"/>
                <a:ea typeface="Outfit"/>
              </a:rPr>
              <a:t>Educação em Saúde</a:t>
            </a:r>
            <a:endParaRPr lang="pt-BR" sz="19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Text 3"/>
          <p:cNvSpPr/>
          <p:nvPr/>
        </p:nvSpPr>
        <p:spPr>
          <a:xfrm>
            <a:off x="907200" y="6344280"/>
            <a:ext cx="4002840" cy="96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40"/>
              </a:lnSpc>
              <a:tabLst>
                <a:tab pos="0" algn="l"/>
              </a:tabLst>
            </a:pPr>
            <a:r>
              <a:rPr lang="en-US" sz="1590" b="0" strike="noStrike" spc="-1">
                <a:solidFill>
                  <a:srgbClr val="2A2742"/>
                </a:solidFill>
                <a:latin typeface="arial"/>
                <a:ea typeface="arial"/>
              </a:rPr>
              <a:t>Enfermeiros atuam na conscientização e capacitação da população sobre hábitos saudáveis.</a:t>
            </a:r>
            <a:endParaRPr lang="pt-BR" sz="159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Image 3" descr="preencoded.png"/>
          <p:cNvPicPr/>
          <p:nvPr/>
        </p:nvPicPr>
        <p:blipFill>
          <a:blip r:embed="rId6"/>
          <a:stretch/>
        </p:blipFill>
        <p:spPr>
          <a:xfrm>
            <a:off x="5112000" y="4799160"/>
            <a:ext cx="4406040" cy="806040"/>
          </a:xfrm>
          <a:prstGeom prst="rect">
            <a:avLst/>
          </a:prstGeom>
          <a:ln w="0">
            <a:noFill/>
          </a:ln>
        </p:spPr>
      </p:pic>
      <p:sp>
        <p:nvSpPr>
          <p:cNvPr id="174" name="Text 4"/>
          <p:cNvSpPr/>
          <p:nvPr/>
        </p:nvSpPr>
        <p:spPr>
          <a:xfrm>
            <a:off x="5313600" y="5907960"/>
            <a:ext cx="2651760" cy="31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480"/>
              </a:lnSpc>
              <a:tabLst>
                <a:tab pos="0" algn="l"/>
              </a:tabLst>
            </a:pPr>
            <a:r>
              <a:rPr lang="en-US" sz="1979" b="1" strike="noStrike" spc="-1">
                <a:solidFill>
                  <a:srgbClr val="2A2742"/>
                </a:solidFill>
                <a:latin typeface="Outfit"/>
                <a:ea typeface="Outfit"/>
              </a:rPr>
              <a:t>Prevenção de Doenças</a:t>
            </a:r>
            <a:endParaRPr lang="pt-BR" sz="19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Text 5"/>
          <p:cNvSpPr/>
          <p:nvPr/>
        </p:nvSpPr>
        <p:spPr>
          <a:xfrm>
            <a:off x="5313600" y="6344280"/>
            <a:ext cx="4002840" cy="96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40"/>
              </a:lnSpc>
              <a:tabLst>
                <a:tab pos="0" algn="l"/>
              </a:tabLst>
            </a:pPr>
            <a:r>
              <a:rPr lang="en-US" sz="1590" b="0" strike="noStrike" spc="-1">
                <a:solidFill>
                  <a:srgbClr val="2A2742"/>
                </a:solidFill>
                <a:latin typeface="arial"/>
                <a:ea typeface="arial"/>
              </a:rPr>
              <a:t>Ações de imunização, rastreamento e monitoramento de doenças são fundamentais para a saúde pública.</a:t>
            </a:r>
            <a:endParaRPr lang="pt-BR" sz="159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6" name="Image 4" descr="preencoded.png"/>
          <p:cNvPicPr/>
          <p:nvPr/>
        </p:nvPicPr>
        <p:blipFill>
          <a:blip r:embed="rId7"/>
          <a:stretch/>
        </p:blipFill>
        <p:spPr>
          <a:xfrm>
            <a:off x="9518400" y="4799160"/>
            <a:ext cx="4406040" cy="806040"/>
          </a:xfrm>
          <a:prstGeom prst="rect">
            <a:avLst/>
          </a:prstGeom>
          <a:ln w="0">
            <a:noFill/>
          </a:ln>
        </p:spPr>
      </p:pic>
      <p:sp>
        <p:nvSpPr>
          <p:cNvPr id="177" name="Text 6"/>
          <p:cNvSpPr/>
          <p:nvPr/>
        </p:nvSpPr>
        <p:spPr>
          <a:xfrm>
            <a:off x="9720000" y="5907960"/>
            <a:ext cx="2520000" cy="31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480"/>
              </a:lnSpc>
              <a:tabLst>
                <a:tab pos="0" algn="l"/>
              </a:tabLst>
            </a:pPr>
            <a:r>
              <a:rPr lang="en-US" sz="1979" b="1" strike="noStrike" spc="-1">
                <a:solidFill>
                  <a:srgbClr val="2A2742"/>
                </a:solidFill>
                <a:latin typeface="Outfit"/>
                <a:ea typeface="Outfit"/>
              </a:rPr>
              <a:t>Promoção da Saúde</a:t>
            </a:r>
            <a:endParaRPr lang="pt-BR" sz="19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Text 7"/>
          <p:cNvSpPr/>
          <p:nvPr/>
        </p:nvSpPr>
        <p:spPr>
          <a:xfrm>
            <a:off x="9720000" y="6344280"/>
            <a:ext cx="4002840" cy="96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40"/>
              </a:lnSpc>
              <a:tabLst>
                <a:tab pos="0" algn="l"/>
              </a:tabLst>
            </a:pPr>
            <a:r>
              <a:rPr lang="en-US" sz="1590" b="0" strike="noStrike" spc="-1">
                <a:solidFill>
                  <a:srgbClr val="2A2742"/>
                </a:solidFill>
                <a:latin typeface="arial"/>
                <a:ea typeface="arial"/>
              </a:rPr>
              <a:t>Programas de promoção da saúde, como incentivo à atividade física e alimentação saudável, melhoram a qualidade de vida.</a:t>
            </a:r>
            <a:endParaRPr lang="pt-BR" sz="159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80" name="Shape 0"/>
          <p:cNvSpPr/>
          <p:nvPr/>
        </p:nvSpPr>
        <p:spPr>
          <a:xfrm>
            <a:off x="0" y="0"/>
            <a:ext cx="14630040" cy="823032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Text 1"/>
          <p:cNvSpPr/>
          <p:nvPr/>
        </p:nvSpPr>
        <p:spPr>
          <a:xfrm>
            <a:off x="6252480" y="601920"/>
            <a:ext cx="7611480" cy="136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5386"/>
              </a:lnSpc>
              <a:tabLst>
                <a:tab pos="0" algn="l"/>
              </a:tabLst>
            </a:pPr>
            <a:r>
              <a:rPr lang="en-US" sz="4310" b="1" strike="noStrike" spc="-1">
                <a:solidFill>
                  <a:srgbClr val="231971"/>
                </a:solidFill>
                <a:latin typeface="Outfit"/>
                <a:ea typeface="Outfit"/>
              </a:rPr>
              <a:t>Perspectivas futuras e tendências da enfermagem</a:t>
            </a:r>
            <a:endParaRPr lang="pt-BR" sz="43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Shape 2"/>
          <p:cNvSpPr/>
          <p:nvPr/>
        </p:nvSpPr>
        <p:spPr>
          <a:xfrm>
            <a:off x="6252480" y="2298600"/>
            <a:ext cx="7611480" cy="5329800"/>
          </a:xfrm>
          <a:prstGeom prst="roundRect">
            <a:avLst>
              <a:gd name="adj" fmla="val 1725"/>
            </a:avLst>
          </a:prstGeom>
          <a:noFill/>
          <a:ln w="7620">
            <a:solidFill>
              <a:srgbClr val="000000">
                <a:alpha val="8000"/>
              </a:srgbClr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Shape 3"/>
          <p:cNvSpPr/>
          <p:nvPr/>
        </p:nvSpPr>
        <p:spPr>
          <a:xfrm>
            <a:off x="6260040" y="2306160"/>
            <a:ext cx="7596000" cy="1328400"/>
          </a:xfrm>
          <a:prstGeom prst="rect">
            <a:avLst/>
          </a:prstGeom>
          <a:solidFill>
            <a:srgbClr val="FFFFFF">
              <a:alpha val="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Text 4"/>
          <p:cNvSpPr/>
          <p:nvPr/>
        </p:nvSpPr>
        <p:spPr>
          <a:xfrm>
            <a:off x="6478920" y="2445120"/>
            <a:ext cx="3356280" cy="34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Telemedicina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Text 5"/>
          <p:cNvSpPr/>
          <p:nvPr/>
        </p:nvSpPr>
        <p:spPr>
          <a:xfrm>
            <a:off x="10280880" y="2445120"/>
            <a:ext cx="3356280" cy="105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O uso de tecnologias de comunicação para prestação de cuidados à distância.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Shape 6"/>
          <p:cNvSpPr/>
          <p:nvPr/>
        </p:nvSpPr>
        <p:spPr>
          <a:xfrm>
            <a:off x="6260040" y="3634920"/>
            <a:ext cx="7596000" cy="1328400"/>
          </a:xfrm>
          <a:prstGeom prst="rect">
            <a:avLst/>
          </a:prstGeom>
          <a:solidFill>
            <a:srgbClr val="000000">
              <a:alpha val="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8" name="Text 7"/>
          <p:cNvSpPr/>
          <p:nvPr/>
        </p:nvSpPr>
        <p:spPr>
          <a:xfrm>
            <a:off x="6478920" y="3773880"/>
            <a:ext cx="3356280" cy="34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 dirty="0" err="1">
                <a:solidFill>
                  <a:srgbClr val="2A2742"/>
                </a:solidFill>
                <a:latin typeface="arial"/>
                <a:ea typeface="arial"/>
              </a:rPr>
              <a:t>Inteligência</a:t>
            </a:r>
            <a:r>
              <a:rPr lang="en-US" sz="1729" b="0" strike="noStrike" spc="-1" dirty="0">
                <a:solidFill>
                  <a:srgbClr val="2A2742"/>
                </a:solidFill>
                <a:latin typeface="arial"/>
                <a:ea typeface="arial"/>
              </a:rPr>
              <a:t> Artificial</a:t>
            </a:r>
            <a:endParaRPr lang="pt-BR" sz="1729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Text 8"/>
          <p:cNvSpPr/>
          <p:nvPr/>
        </p:nvSpPr>
        <p:spPr>
          <a:xfrm>
            <a:off x="10280880" y="3773880"/>
            <a:ext cx="3356280" cy="105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Aplicações de IA para suporte à tomada de decisões e otimização de workflows.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Shape 9"/>
          <p:cNvSpPr/>
          <p:nvPr/>
        </p:nvSpPr>
        <p:spPr>
          <a:xfrm>
            <a:off x="6260040" y="4963680"/>
            <a:ext cx="7596000" cy="1328400"/>
          </a:xfrm>
          <a:prstGeom prst="rect">
            <a:avLst/>
          </a:prstGeom>
          <a:solidFill>
            <a:srgbClr val="FFFFFF">
              <a:alpha val="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Text 10"/>
          <p:cNvSpPr/>
          <p:nvPr/>
        </p:nvSpPr>
        <p:spPr>
          <a:xfrm>
            <a:off x="6478920" y="5102640"/>
            <a:ext cx="3356280" cy="34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Cuidados Baseados em Valor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Text 11"/>
          <p:cNvSpPr/>
          <p:nvPr/>
        </p:nvSpPr>
        <p:spPr>
          <a:xfrm>
            <a:off x="10280880" y="5102640"/>
            <a:ext cx="3356280" cy="105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Modelos de reembolso focados em resultados de saúde e na melhoria da qualidade de vida.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Shape 12"/>
          <p:cNvSpPr/>
          <p:nvPr/>
        </p:nvSpPr>
        <p:spPr>
          <a:xfrm>
            <a:off x="6260040" y="6292440"/>
            <a:ext cx="7596000" cy="1328400"/>
          </a:xfrm>
          <a:prstGeom prst="rect">
            <a:avLst/>
          </a:prstGeom>
          <a:solidFill>
            <a:srgbClr val="000000">
              <a:alpha val="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4" name="Text 13"/>
          <p:cNvSpPr/>
          <p:nvPr/>
        </p:nvSpPr>
        <p:spPr>
          <a:xfrm>
            <a:off x="6478920" y="6431400"/>
            <a:ext cx="3356280" cy="34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Ênfase na Prevenção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Text 14"/>
          <p:cNvSpPr/>
          <p:nvPr/>
        </p:nvSpPr>
        <p:spPr>
          <a:xfrm>
            <a:off x="10280880" y="6431400"/>
            <a:ext cx="3356280" cy="105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758"/>
              </a:lnSpc>
              <a:tabLst>
                <a:tab pos="0" algn="l"/>
              </a:tabLst>
            </a:pPr>
            <a:r>
              <a:rPr lang="en-US" sz="1729" b="0" strike="noStrike" spc="-1">
                <a:solidFill>
                  <a:srgbClr val="2A2742"/>
                </a:solidFill>
                <a:latin typeface="arial"/>
                <a:ea typeface="arial"/>
              </a:rPr>
              <a:t>Maior investimento em programas de promoção da saúde e redução de riscos.</a:t>
            </a:r>
            <a:endParaRPr lang="pt-BR" sz="1729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 descr="3 novidades sobre tecnologia em saúde para enfermeiros!">
            <a:extLst>
              <a:ext uri="{FF2B5EF4-FFF2-40B4-BE49-F238E27FC236}">
                <a16:creationId xmlns:a16="http://schemas.microsoft.com/office/drawing/2014/main" id="{96C698BC-7C9A-493C-B121-34D12A8EB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478"/>
            <a:ext cx="6255045" cy="325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ecnologia em enfermagem: veja a importância e os principais avanços">
            <a:extLst>
              <a:ext uri="{FF2B5EF4-FFF2-40B4-BE49-F238E27FC236}">
                <a16:creationId xmlns:a16="http://schemas.microsoft.com/office/drawing/2014/main" id="{F43F42E7-618B-445C-A5D5-7059208C0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" y="3594971"/>
            <a:ext cx="6244736" cy="40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45" name="Shape 0"/>
          <p:cNvSpPr/>
          <p:nvPr/>
        </p:nvSpPr>
        <p:spPr>
          <a:xfrm>
            <a:off x="-753390" y="-40573"/>
            <a:ext cx="15605376" cy="9997002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Text 1"/>
          <p:cNvSpPr/>
          <p:nvPr/>
        </p:nvSpPr>
        <p:spPr>
          <a:xfrm>
            <a:off x="-3373966" y="-2335485"/>
            <a:ext cx="13258799" cy="29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7702"/>
              </a:lnSpc>
              <a:tabLst>
                <a:tab pos="0" algn="l"/>
              </a:tabLst>
            </a:pPr>
            <a:r>
              <a:rPr lang="en-US" sz="6160" b="1" strike="noStrike" spc="-1" dirty="0">
                <a:solidFill>
                  <a:srgbClr val="231971"/>
                </a:solidFill>
                <a:latin typeface="Outfit"/>
                <a:ea typeface="Outfit"/>
              </a:rPr>
              <a:t> </a:t>
            </a:r>
          </a:p>
          <a:p>
            <a:pPr>
              <a:lnSpc>
                <a:spcPts val="7702"/>
              </a:lnSpc>
              <a:tabLst>
                <a:tab pos="0" algn="l"/>
              </a:tabLst>
            </a:pPr>
            <a:endParaRPr lang="pt-BR" sz="616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Shape 3"/>
          <p:cNvSpPr/>
          <p:nvPr/>
        </p:nvSpPr>
        <p:spPr>
          <a:xfrm>
            <a:off x="6280200" y="6423840"/>
            <a:ext cx="362520" cy="362520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 descr="Faça a terapia da gratidão">
            <a:extLst>
              <a:ext uri="{FF2B5EF4-FFF2-40B4-BE49-F238E27FC236}">
                <a16:creationId xmlns:a16="http://schemas.microsoft.com/office/drawing/2014/main" id="{5462DE9C-E548-48B8-BA62-6FA74CE81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42" y="1032753"/>
            <a:ext cx="11767127" cy="616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015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45" name="Shape 0"/>
          <p:cNvSpPr/>
          <p:nvPr/>
        </p:nvSpPr>
        <p:spPr>
          <a:xfrm>
            <a:off x="-702590" y="-132172"/>
            <a:ext cx="15605376" cy="9997002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Text 1"/>
          <p:cNvSpPr/>
          <p:nvPr/>
        </p:nvSpPr>
        <p:spPr>
          <a:xfrm>
            <a:off x="694267" y="302940"/>
            <a:ext cx="13258799" cy="29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7702"/>
              </a:lnSpc>
              <a:tabLst>
                <a:tab pos="0" algn="l"/>
              </a:tabLst>
            </a:pPr>
            <a:r>
              <a:rPr lang="en-US" sz="6160" b="1" strike="noStrike" spc="-1" dirty="0" err="1">
                <a:solidFill>
                  <a:srgbClr val="231971"/>
                </a:solidFill>
                <a:latin typeface="Outfit"/>
                <a:ea typeface="Outfit"/>
              </a:rPr>
              <a:t>Introdução</a:t>
            </a:r>
            <a:r>
              <a:rPr lang="en-US" sz="6160" b="1" strike="noStrike" spc="-1" dirty="0">
                <a:solidFill>
                  <a:srgbClr val="231971"/>
                </a:solidFill>
                <a:latin typeface="Outfit"/>
                <a:ea typeface="Outfit"/>
              </a:rPr>
              <a:t> à </a:t>
            </a:r>
            <a:r>
              <a:rPr lang="en-US" sz="6160" b="1" strike="noStrike" spc="-1" dirty="0" err="1">
                <a:solidFill>
                  <a:srgbClr val="231971"/>
                </a:solidFill>
                <a:latin typeface="Outfit"/>
                <a:ea typeface="Outfit"/>
              </a:rPr>
              <a:t>história</a:t>
            </a:r>
            <a:r>
              <a:rPr lang="en-US" sz="6160" b="1" strike="noStrike" spc="-1" dirty="0">
                <a:solidFill>
                  <a:srgbClr val="231971"/>
                </a:solidFill>
                <a:latin typeface="Outfit"/>
                <a:ea typeface="Outfit"/>
              </a:rPr>
              <a:t> da </a:t>
            </a:r>
            <a:r>
              <a:rPr lang="en-US" sz="6160" b="1" spc="-1" dirty="0" err="1">
                <a:solidFill>
                  <a:srgbClr val="231971"/>
                </a:solidFill>
                <a:latin typeface="Outfit"/>
                <a:ea typeface="Outfit"/>
              </a:rPr>
              <a:t>E</a:t>
            </a:r>
            <a:r>
              <a:rPr lang="en-US" sz="6160" b="1" strike="noStrike" spc="-1" dirty="0" err="1">
                <a:solidFill>
                  <a:srgbClr val="231971"/>
                </a:solidFill>
                <a:latin typeface="Outfit"/>
                <a:ea typeface="Outfit"/>
              </a:rPr>
              <a:t>nfermagem</a:t>
            </a:r>
            <a:endParaRPr lang="pt-BR" sz="616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Shape 3"/>
          <p:cNvSpPr/>
          <p:nvPr/>
        </p:nvSpPr>
        <p:spPr>
          <a:xfrm>
            <a:off x="6280200" y="6423840"/>
            <a:ext cx="362520" cy="362520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Text 4"/>
          <p:cNvSpPr/>
          <p:nvPr/>
        </p:nvSpPr>
        <p:spPr>
          <a:xfrm>
            <a:off x="11439720" y="7200000"/>
            <a:ext cx="2960280" cy="39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30" b="1" strike="noStrike" spc="-1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00" b="1" strike="noStrike" spc="-1">
                <a:solidFill>
                  <a:srgbClr val="2A2742"/>
                </a:solidFill>
                <a:latin typeface="arial"/>
                <a:ea typeface="arial"/>
              </a:rPr>
              <a:t>Aula 01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strike="noStrike" spc="-1">
                <a:solidFill>
                  <a:srgbClr val="2A2742"/>
                </a:solidFill>
                <a:latin typeface="arial"/>
                <a:ea typeface="arial"/>
              </a:rPr>
              <a:t>Edionara de Sousa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 descr="Historia Da Enfermagem | PPT">
            <a:extLst>
              <a:ext uri="{FF2B5EF4-FFF2-40B4-BE49-F238E27FC236}">
                <a16:creationId xmlns:a16="http://schemas.microsoft.com/office/drawing/2014/main" id="{D835C155-039E-4BEA-8805-7DFCC7418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555" y="1645867"/>
            <a:ext cx="7405511" cy="555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450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45" name="Shape 0"/>
          <p:cNvSpPr/>
          <p:nvPr/>
        </p:nvSpPr>
        <p:spPr>
          <a:xfrm>
            <a:off x="-15120" y="5076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Text 1"/>
          <p:cNvSpPr/>
          <p:nvPr/>
        </p:nvSpPr>
        <p:spPr>
          <a:xfrm>
            <a:off x="6280200" y="1425600"/>
            <a:ext cx="7556040" cy="29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7702"/>
              </a:lnSpc>
              <a:tabLst>
                <a:tab pos="0" algn="l"/>
              </a:tabLst>
            </a:pPr>
            <a:r>
              <a:rPr lang="en-US" sz="6160" b="1" strike="noStrike" spc="-1">
                <a:solidFill>
                  <a:srgbClr val="231971"/>
                </a:solidFill>
                <a:latin typeface="Outfit"/>
                <a:ea typeface="Outfit"/>
              </a:rPr>
              <a:t>Introdução à história da enfermagem</a:t>
            </a:r>
            <a:endParaRPr lang="pt-BR" sz="616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Text 2"/>
          <p:cNvSpPr/>
          <p:nvPr/>
        </p:nvSpPr>
        <p:spPr>
          <a:xfrm>
            <a:off x="6280200" y="4700520"/>
            <a:ext cx="7556040" cy="145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857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2A2742"/>
                </a:solidFill>
                <a:latin typeface="arial"/>
                <a:ea typeface="arial"/>
              </a:rPr>
              <a:t> A história da enfermagem remonta à Antiguidade, quando cuidadores informais prestavam assistência a enfermos e feridos. Ao longo dos séculos, a profissão evoluiu, com marcos importantes como a atuação de Florence Nightingale e os avanços tecnológicos do século XX.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Shape 3"/>
          <p:cNvSpPr/>
          <p:nvPr/>
        </p:nvSpPr>
        <p:spPr>
          <a:xfrm>
            <a:off x="6280200" y="6423840"/>
            <a:ext cx="362520" cy="362520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Text 4"/>
          <p:cNvSpPr/>
          <p:nvPr/>
        </p:nvSpPr>
        <p:spPr>
          <a:xfrm>
            <a:off x="11439720" y="7200000"/>
            <a:ext cx="2960280" cy="39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30" b="1" strike="noStrike" spc="-1">
                <a:solidFill>
                  <a:srgbClr val="2A2742"/>
                </a:solidFill>
                <a:latin typeface="arial"/>
                <a:ea typeface="arial"/>
              </a:rPr>
              <a:t> </a:t>
            </a:r>
            <a:r>
              <a:rPr lang="en-US" sz="1600" b="1" strike="noStrike" spc="-1">
                <a:solidFill>
                  <a:srgbClr val="2A2742"/>
                </a:solidFill>
                <a:latin typeface="arial"/>
                <a:ea typeface="arial"/>
              </a:rPr>
              <a:t>Aula 01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strike="noStrike" spc="-1">
                <a:solidFill>
                  <a:srgbClr val="2A2742"/>
                </a:solidFill>
                <a:latin typeface="arial"/>
                <a:ea typeface="arial"/>
              </a:rPr>
              <a:t>Edionara de Sousa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0" name="Imagem 49"/>
          <p:cNvPicPr/>
          <p:nvPr/>
        </p:nvPicPr>
        <p:blipFill>
          <a:blip r:embed="rId4"/>
          <a:stretch/>
        </p:blipFill>
        <p:spPr>
          <a:xfrm>
            <a:off x="0" y="1569600"/>
            <a:ext cx="6167160" cy="66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52" name="Shape 0"/>
          <p:cNvSpPr/>
          <p:nvPr/>
        </p:nvSpPr>
        <p:spPr>
          <a:xfrm>
            <a:off x="0" y="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Text 1"/>
          <p:cNvSpPr/>
          <p:nvPr/>
        </p:nvSpPr>
        <p:spPr>
          <a:xfrm>
            <a:off x="1342080" y="2755440"/>
            <a:ext cx="8424000" cy="56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4445"/>
              </a:lnSpc>
              <a:tabLst>
                <a:tab pos="0" algn="l"/>
              </a:tabLst>
            </a:pPr>
            <a:r>
              <a:rPr lang="en-US" sz="3550" b="1" strike="noStrike" spc="-1">
                <a:solidFill>
                  <a:srgbClr val="231971"/>
                </a:solidFill>
                <a:latin typeface="Outfit"/>
                <a:ea typeface="Outfit"/>
              </a:rPr>
              <a:t>Origens da enfermagem na Antiguidade</a:t>
            </a:r>
            <a:endParaRPr lang="pt-BR" sz="35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Shape 2"/>
          <p:cNvSpPr/>
          <p:nvPr/>
        </p:nvSpPr>
        <p:spPr>
          <a:xfrm>
            <a:off x="1342080" y="5661720"/>
            <a:ext cx="11945520" cy="22680"/>
          </a:xfrm>
          <a:prstGeom prst="roundRect">
            <a:avLst>
              <a:gd name="adj" fmla="val 331920"/>
            </a:avLst>
          </a:prstGeom>
          <a:solidFill>
            <a:srgbClr val="BDB8D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28800" rIns="90000" bIns="-288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Shape 3"/>
          <p:cNvSpPr/>
          <p:nvPr/>
        </p:nvSpPr>
        <p:spPr>
          <a:xfrm>
            <a:off x="4272120" y="5029200"/>
            <a:ext cx="22680" cy="631800"/>
          </a:xfrm>
          <a:prstGeom prst="roundRect">
            <a:avLst>
              <a:gd name="adj" fmla="val 331920"/>
            </a:avLst>
          </a:prstGeom>
          <a:solidFill>
            <a:srgbClr val="BDB8D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Shape 4"/>
          <p:cNvSpPr/>
          <p:nvPr/>
        </p:nvSpPr>
        <p:spPr>
          <a:xfrm>
            <a:off x="4080240" y="5458320"/>
            <a:ext cx="406080" cy="406080"/>
          </a:xfrm>
          <a:prstGeom prst="roundRect">
            <a:avLst>
              <a:gd name="adj" fmla="val 18667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Text 5"/>
          <p:cNvSpPr/>
          <p:nvPr/>
        </p:nvSpPr>
        <p:spPr>
          <a:xfrm>
            <a:off x="4230720" y="5526000"/>
            <a:ext cx="105480" cy="27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134"/>
              </a:lnSpc>
              <a:tabLst>
                <a:tab pos="0" algn="l"/>
              </a:tabLst>
            </a:pPr>
            <a:r>
              <a:rPr lang="en-US" sz="2130" b="1" strike="noStrike" spc="-1">
                <a:solidFill>
                  <a:srgbClr val="2A2742"/>
                </a:solidFill>
                <a:latin typeface="Outfit"/>
                <a:ea typeface="Outfit"/>
              </a:rPr>
              <a:t>1</a:t>
            </a:r>
            <a:endParaRPr lang="pt-BR" sz="21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Text 6"/>
          <p:cNvSpPr/>
          <p:nvPr/>
        </p:nvSpPr>
        <p:spPr>
          <a:xfrm>
            <a:off x="3154320" y="3591000"/>
            <a:ext cx="2257920" cy="28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222"/>
              </a:lnSpc>
              <a:tabLst>
                <a:tab pos="0" algn="l"/>
              </a:tabLst>
            </a:pPr>
            <a:r>
              <a:rPr lang="en-US" sz="1779" b="1" strike="noStrike" spc="-1">
                <a:solidFill>
                  <a:srgbClr val="2A2742"/>
                </a:solidFill>
                <a:latin typeface="Outfit"/>
                <a:ea typeface="Outfit"/>
              </a:rPr>
              <a:t>Cuidados Informais</a:t>
            </a:r>
            <a:endParaRPr lang="pt-BR" sz="17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Text 7"/>
          <p:cNvSpPr/>
          <p:nvPr/>
        </p:nvSpPr>
        <p:spPr>
          <a:xfrm>
            <a:off x="1522800" y="3981600"/>
            <a:ext cx="5520960" cy="86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ts val="2276"/>
              </a:lnSpc>
              <a:tabLst>
                <a:tab pos="0" algn="l"/>
              </a:tabLst>
            </a:pPr>
            <a:r>
              <a:rPr lang="en-US" sz="1430" b="0" strike="noStrike" spc="-1">
                <a:solidFill>
                  <a:srgbClr val="2A2742"/>
                </a:solidFill>
                <a:latin typeface="arial"/>
                <a:ea typeface="arial"/>
              </a:rPr>
              <a:t>Na Antiguidade, familiares e membros da comunidade forneciam cuidados básicos a doentes e feridos de forma espontânea e desorganizada.</a:t>
            </a:r>
            <a:endParaRPr lang="pt-BR" sz="14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Shape 8"/>
          <p:cNvSpPr/>
          <p:nvPr/>
        </p:nvSpPr>
        <p:spPr>
          <a:xfrm>
            <a:off x="7303680" y="5661720"/>
            <a:ext cx="22680" cy="631800"/>
          </a:xfrm>
          <a:prstGeom prst="roundRect">
            <a:avLst>
              <a:gd name="adj" fmla="val 331920"/>
            </a:avLst>
          </a:prstGeom>
          <a:solidFill>
            <a:srgbClr val="BDB8D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Shape 9"/>
          <p:cNvSpPr/>
          <p:nvPr/>
        </p:nvSpPr>
        <p:spPr>
          <a:xfrm>
            <a:off x="7111800" y="5458320"/>
            <a:ext cx="406080" cy="406080"/>
          </a:xfrm>
          <a:prstGeom prst="roundRect">
            <a:avLst>
              <a:gd name="adj" fmla="val 18667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Text 10"/>
          <p:cNvSpPr/>
          <p:nvPr/>
        </p:nvSpPr>
        <p:spPr>
          <a:xfrm>
            <a:off x="7237080" y="5526000"/>
            <a:ext cx="155880" cy="27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134"/>
              </a:lnSpc>
              <a:tabLst>
                <a:tab pos="0" algn="l"/>
              </a:tabLst>
            </a:pPr>
            <a:r>
              <a:rPr lang="en-US" sz="2130" b="1" strike="noStrike" spc="-1">
                <a:solidFill>
                  <a:srgbClr val="2A2742"/>
                </a:solidFill>
                <a:latin typeface="Outfit"/>
                <a:ea typeface="Outfit"/>
              </a:rPr>
              <a:t>2</a:t>
            </a:r>
            <a:endParaRPr lang="pt-BR" sz="21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Text 11"/>
          <p:cNvSpPr/>
          <p:nvPr/>
        </p:nvSpPr>
        <p:spPr>
          <a:xfrm>
            <a:off x="6185880" y="6474600"/>
            <a:ext cx="2257920" cy="28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222"/>
              </a:lnSpc>
              <a:tabLst>
                <a:tab pos="0" algn="l"/>
              </a:tabLst>
            </a:pPr>
            <a:r>
              <a:rPr lang="en-US" sz="1779" b="1" strike="noStrike" spc="-1">
                <a:solidFill>
                  <a:srgbClr val="2A2742"/>
                </a:solidFill>
                <a:latin typeface="Outfit"/>
                <a:ea typeface="Outfit"/>
              </a:rPr>
              <a:t>Ordens Religiosas</a:t>
            </a:r>
            <a:endParaRPr lang="pt-BR" sz="17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Text 12"/>
          <p:cNvSpPr/>
          <p:nvPr/>
        </p:nvSpPr>
        <p:spPr>
          <a:xfrm>
            <a:off x="4554360" y="6865200"/>
            <a:ext cx="5521320" cy="86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ts val="2276"/>
              </a:lnSpc>
              <a:tabLst>
                <a:tab pos="0" algn="l"/>
              </a:tabLst>
            </a:pPr>
            <a:r>
              <a:rPr lang="en-US" sz="1430" b="0" strike="noStrike" spc="-1">
                <a:solidFill>
                  <a:srgbClr val="2A2742"/>
                </a:solidFill>
                <a:latin typeface="arial"/>
                <a:ea typeface="arial"/>
              </a:rPr>
              <a:t>Algumas religiões, como o Cristianismo e o Islamismo, incentivavam o cuidado aos enfermos, o que levou ao surgimento de ordens religiosas dedicadas à saúde.</a:t>
            </a:r>
            <a:endParaRPr lang="pt-BR" sz="14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Shape 13"/>
          <p:cNvSpPr/>
          <p:nvPr/>
        </p:nvSpPr>
        <p:spPr>
          <a:xfrm>
            <a:off x="10335240" y="5029200"/>
            <a:ext cx="22680" cy="631800"/>
          </a:xfrm>
          <a:prstGeom prst="roundRect">
            <a:avLst>
              <a:gd name="adj" fmla="val 331920"/>
            </a:avLst>
          </a:prstGeom>
          <a:solidFill>
            <a:srgbClr val="BDB8D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Shape 14"/>
          <p:cNvSpPr/>
          <p:nvPr/>
        </p:nvSpPr>
        <p:spPr>
          <a:xfrm>
            <a:off x="10143360" y="5458320"/>
            <a:ext cx="406080" cy="406080"/>
          </a:xfrm>
          <a:prstGeom prst="roundRect">
            <a:avLst>
              <a:gd name="adj" fmla="val 18667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Text 15"/>
          <p:cNvSpPr/>
          <p:nvPr/>
        </p:nvSpPr>
        <p:spPr>
          <a:xfrm>
            <a:off x="10269720" y="5526000"/>
            <a:ext cx="153720" cy="27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134"/>
              </a:lnSpc>
              <a:tabLst>
                <a:tab pos="0" algn="l"/>
              </a:tabLst>
            </a:pPr>
            <a:r>
              <a:rPr lang="en-US" sz="2130" b="1" strike="noStrike" spc="-1">
                <a:solidFill>
                  <a:srgbClr val="2A2742"/>
                </a:solidFill>
                <a:latin typeface="Outfit"/>
                <a:ea typeface="Outfit"/>
              </a:rPr>
              <a:t>3</a:t>
            </a:r>
            <a:endParaRPr lang="pt-BR" sz="21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Text 16"/>
          <p:cNvSpPr/>
          <p:nvPr/>
        </p:nvSpPr>
        <p:spPr>
          <a:xfrm>
            <a:off x="9217800" y="3591000"/>
            <a:ext cx="2257920" cy="28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222"/>
              </a:lnSpc>
              <a:tabLst>
                <a:tab pos="0" algn="l"/>
              </a:tabLst>
            </a:pPr>
            <a:r>
              <a:rPr lang="en-US" sz="1779" b="1" strike="noStrike" spc="-1">
                <a:solidFill>
                  <a:srgbClr val="2A2742"/>
                </a:solidFill>
                <a:latin typeface="Outfit"/>
                <a:ea typeface="Outfit"/>
              </a:rPr>
              <a:t>Primeiros Hospitais</a:t>
            </a:r>
            <a:endParaRPr lang="pt-BR" sz="17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Text 17"/>
          <p:cNvSpPr/>
          <p:nvPr/>
        </p:nvSpPr>
        <p:spPr>
          <a:xfrm>
            <a:off x="7585920" y="3981600"/>
            <a:ext cx="5521320" cy="86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ts val="2276"/>
              </a:lnSpc>
              <a:tabLst>
                <a:tab pos="0" algn="l"/>
              </a:tabLst>
            </a:pPr>
            <a:r>
              <a:rPr lang="en-US" sz="1430" b="0" strike="noStrike" spc="-1">
                <a:solidFill>
                  <a:srgbClr val="2A2742"/>
                </a:solidFill>
                <a:latin typeface="arial"/>
                <a:ea typeface="arial"/>
              </a:rPr>
              <a:t>No Império Romano e na Idade Média, surgiram os primeiros hospitais, administrados por ordens religiosas e que contavam com cuidadores informais.</a:t>
            </a:r>
            <a:endParaRPr lang="pt-BR" sz="143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Imagem 69"/>
          <p:cNvPicPr/>
          <p:nvPr/>
        </p:nvPicPr>
        <p:blipFill>
          <a:blip r:embed="rId4"/>
          <a:stretch/>
        </p:blipFill>
        <p:spPr>
          <a:xfrm>
            <a:off x="2700000" y="-30240"/>
            <a:ext cx="8640000" cy="270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age 11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72" name="Shape 21"/>
          <p:cNvSpPr/>
          <p:nvPr/>
        </p:nvSpPr>
        <p:spPr>
          <a:xfrm>
            <a:off x="0" y="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Shape 22"/>
          <p:cNvSpPr/>
          <p:nvPr/>
        </p:nvSpPr>
        <p:spPr>
          <a:xfrm>
            <a:off x="6235920" y="266112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Text 41"/>
          <p:cNvSpPr/>
          <p:nvPr/>
        </p:nvSpPr>
        <p:spPr>
          <a:xfrm>
            <a:off x="6414120" y="2741400"/>
            <a:ext cx="12492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1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Shape 23"/>
          <p:cNvSpPr/>
          <p:nvPr/>
        </p:nvSpPr>
        <p:spPr>
          <a:xfrm>
            <a:off x="10165320" y="266112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Text 44"/>
          <p:cNvSpPr/>
          <p:nvPr/>
        </p:nvSpPr>
        <p:spPr>
          <a:xfrm>
            <a:off x="10313640" y="2741400"/>
            <a:ext cx="18468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2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Shape 24"/>
          <p:cNvSpPr/>
          <p:nvPr/>
        </p:nvSpPr>
        <p:spPr>
          <a:xfrm>
            <a:off x="6235920" y="529236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Text 47"/>
          <p:cNvSpPr/>
          <p:nvPr/>
        </p:nvSpPr>
        <p:spPr>
          <a:xfrm>
            <a:off x="6385320" y="5372640"/>
            <a:ext cx="18252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3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Shape 25"/>
          <p:cNvSpPr/>
          <p:nvPr/>
        </p:nvSpPr>
        <p:spPr>
          <a:xfrm>
            <a:off x="10165320" y="529236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Text 50"/>
          <p:cNvSpPr/>
          <p:nvPr/>
        </p:nvSpPr>
        <p:spPr>
          <a:xfrm>
            <a:off x="10307880" y="5372640"/>
            <a:ext cx="19656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4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" name="Image 12" descr="preencoded.png"/>
          <p:cNvPicPr/>
          <p:nvPr/>
        </p:nvPicPr>
        <p:blipFill>
          <a:blip r:embed="rId4"/>
          <a:stretch/>
        </p:blipFill>
        <p:spPr>
          <a:xfrm>
            <a:off x="720" y="720"/>
            <a:ext cx="5486040" cy="8229240"/>
          </a:xfrm>
          <a:prstGeom prst="rect">
            <a:avLst/>
          </a:prstGeom>
          <a:ln w="0">
            <a:noFill/>
          </a:ln>
        </p:spPr>
      </p:pic>
      <p:sp>
        <p:nvSpPr>
          <p:cNvPr id="82" name="Text 18"/>
          <p:cNvSpPr/>
          <p:nvPr/>
        </p:nvSpPr>
        <p:spPr>
          <a:xfrm>
            <a:off x="6528960" y="919080"/>
            <a:ext cx="7665840" cy="11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4618"/>
              </a:lnSpc>
              <a:tabLst>
                <a:tab pos="0" algn="l"/>
              </a:tabLst>
            </a:pPr>
            <a:r>
              <a:rPr lang="en-US" sz="3700" b="0" strike="noStrike" spc="-1">
                <a:solidFill>
                  <a:srgbClr val="000000"/>
                </a:solidFill>
                <a:latin typeface="Prompt"/>
                <a:ea typeface="Prompt"/>
              </a:rPr>
              <a:t>Pioneiros da Enfermagem Moderna</a:t>
            </a:r>
            <a:endParaRPr lang="pt-BR" sz="37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Text 19"/>
          <p:cNvSpPr/>
          <p:nvPr/>
        </p:nvSpPr>
        <p:spPr>
          <a:xfrm>
            <a:off x="6975360" y="2669760"/>
            <a:ext cx="2369520" cy="29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310"/>
              </a:lnSpc>
              <a:tabLst>
                <a:tab pos="0" algn="l"/>
              </a:tabLst>
            </a:pPr>
            <a:r>
              <a:rPr lang="pt-BR" sz="1800" b="0" strike="noStrike" spc="-1">
                <a:solidFill>
                  <a:srgbClr val="000000"/>
                </a:solidFill>
                <a:latin typeface="Arial"/>
              </a:rPr>
              <a:t>Florence Nightingale</a:t>
            </a:r>
            <a:endParaRPr lang="pt-BR" sz="1800" b="0" strike="noStrike" spc="-1">
              <a:solidFill>
                <a:srgbClr val="000000"/>
              </a:solidFill>
              <a:latin typeface="Arial"/>
              <a:ea typeface="Microsoft YaHei"/>
            </a:endParaRPr>
          </a:p>
        </p:txBody>
      </p:sp>
      <p:sp>
        <p:nvSpPr>
          <p:cNvPr id="84" name="Text 20"/>
          <p:cNvSpPr/>
          <p:nvPr/>
        </p:nvSpPr>
        <p:spPr>
          <a:xfrm>
            <a:off x="7015680" y="3089160"/>
            <a:ext cx="3041280" cy="168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59"/>
              </a:lnSpc>
              <a:tabLst>
                <a:tab pos="0" algn="l"/>
              </a:tabLst>
            </a:pPr>
            <a:r>
              <a:rPr lang="pt-BR" sz="1800" b="0" strike="noStrike" spc="-1" dirty="0">
                <a:solidFill>
                  <a:srgbClr val="000000"/>
                </a:solidFill>
                <a:latin typeface="Mukta"/>
              </a:rPr>
              <a:t>Considerada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a </a:t>
            </a:r>
            <a:r>
              <a:rPr lang="pt-BR" sz="1800" b="0" strike="noStrike" spc="-1" dirty="0">
                <a:solidFill>
                  <a:srgbClr val="000000"/>
                </a:solidFill>
                <a:latin typeface="Mukta"/>
              </a:rPr>
              <a:t>precursora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da </a:t>
            </a:r>
            <a:r>
              <a:rPr lang="pt-BR" sz="1800" b="0" strike="noStrike" spc="-1" dirty="0">
                <a:solidFill>
                  <a:srgbClr val="000000"/>
                </a:solidFill>
                <a:latin typeface="Mukta"/>
              </a:rPr>
              <a:t>enfermagem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moderna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, </a:t>
            </a:r>
            <a:r>
              <a:rPr lang="pt-BR" sz="1660" b="0" strike="noStrike" spc="-1" dirty="0">
                <a:solidFill>
                  <a:srgbClr val="000000"/>
                </a:solidFill>
                <a:latin typeface="Mukta"/>
                <a:ea typeface="Segoe UI"/>
              </a:rPr>
              <a:t>estabeleceu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padrões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de </a:t>
            </a:r>
            <a:r>
              <a:rPr lang="pt-BR" sz="1800" b="0" strike="noStrike" spc="-1" dirty="0">
                <a:solidFill>
                  <a:srgbClr val="000000"/>
                </a:solidFill>
                <a:latin typeface="Mukta"/>
              </a:rPr>
              <a:t>cuidado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e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higiene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hospitalar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que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salvaram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inúmeras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vidas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.</a:t>
            </a:r>
            <a:endParaRPr lang="pt-BR" sz="1660" b="0" strike="noStrike" spc="-1" dirty="0">
              <a:solidFill>
                <a:srgbClr val="000000"/>
              </a:solidFill>
              <a:latin typeface="Mukta"/>
            </a:endParaRPr>
          </a:p>
        </p:txBody>
      </p:sp>
      <p:sp>
        <p:nvSpPr>
          <p:cNvPr id="85" name="Text 21"/>
          <p:cNvSpPr/>
          <p:nvPr/>
        </p:nvSpPr>
        <p:spPr>
          <a:xfrm>
            <a:off x="10850040" y="2647080"/>
            <a:ext cx="2345400" cy="29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310"/>
              </a:lnSpc>
              <a:tabLst>
                <a:tab pos="0" algn="l"/>
              </a:tabLst>
            </a:pPr>
            <a:r>
              <a:rPr lang="en-US" sz="1850" b="0" strike="noStrike" spc="-1">
                <a:solidFill>
                  <a:srgbClr val="000000"/>
                </a:solidFill>
                <a:latin typeface="Prompt"/>
                <a:ea typeface="Prompt"/>
              </a:rPr>
              <a:t>Clara Barton</a:t>
            </a:r>
            <a:endParaRPr lang="pt-BR" sz="18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Text 22"/>
          <p:cNvSpPr/>
          <p:nvPr/>
        </p:nvSpPr>
        <p:spPr>
          <a:xfrm>
            <a:off x="10904400" y="3087720"/>
            <a:ext cx="3041280" cy="168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59"/>
              </a:lnSpc>
              <a:tabLst>
                <a:tab pos="0" algn="l"/>
              </a:tabLst>
            </a:pPr>
            <a:r>
              <a:rPr lang="en-US" sz="1660" b="0" strike="noStrike" spc="-1">
                <a:solidFill>
                  <a:srgbClr val="000000"/>
                </a:solidFill>
                <a:latin typeface="Mukta"/>
                <a:ea typeface="Mukta"/>
              </a:rPr>
              <a:t>Fundadora da Cruz Vermelha Americana, prestou assistência durante a Guerra Civil e se destacou por sua dedicação aos feridos.</a:t>
            </a:r>
            <a:endParaRPr lang="pt-BR" sz="166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Text 23"/>
          <p:cNvSpPr/>
          <p:nvPr/>
        </p:nvSpPr>
        <p:spPr>
          <a:xfrm>
            <a:off x="6911280" y="5226120"/>
            <a:ext cx="2345400" cy="29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310"/>
              </a:lnSpc>
              <a:tabLst>
                <a:tab pos="0" algn="l"/>
              </a:tabLst>
            </a:pPr>
            <a:r>
              <a:rPr lang="en-US" sz="1850" b="0" strike="noStrike" spc="-1">
                <a:solidFill>
                  <a:srgbClr val="000000"/>
                </a:solidFill>
                <a:latin typeface="Prompt"/>
                <a:ea typeface="Prompt"/>
              </a:rPr>
              <a:t>Mary Seacole</a:t>
            </a:r>
            <a:endParaRPr lang="pt-BR" sz="18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Text 24"/>
          <p:cNvSpPr/>
          <p:nvPr/>
        </p:nvSpPr>
        <p:spPr>
          <a:xfrm>
            <a:off x="6968880" y="5645520"/>
            <a:ext cx="3041280" cy="168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59"/>
              </a:lnSpc>
              <a:tabLst>
                <a:tab pos="0" algn="l"/>
              </a:tabLst>
            </a:pP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Enfermeira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jamaicana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que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atuou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na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Guerra da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Crimeia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,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criando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um hotel para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cuidar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de soldados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feridos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quando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foi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barrada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em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 </a:t>
            </a:r>
            <a:r>
              <a:rPr lang="en-US" sz="1660" b="0" strike="noStrike" spc="-1" dirty="0" err="1">
                <a:solidFill>
                  <a:srgbClr val="000000"/>
                </a:solidFill>
                <a:latin typeface="Mukta"/>
                <a:ea typeface="Mukta"/>
              </a:rPr>
              <a:t>hospitais</a:t>
            </a:r>
            <a:r>
              <a:rPr lang="en-US" sz="1660" b="0" strike="noStrike" spc="-1" dirty="0">
                <a:solidFill>
                  <a:srgbClr val="000000"/>
                </a:solidFill>
                <a:latin typeface="Mukta"/>
                <a:ea typeface="Mukta"/>
              </a:rPr>
              <a:t>.</a:t>
            </a:r>
            <a:endParaRPr lang="pt-BR" sz="166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Text 25"/>
          <p:cNvSpPr/>
          <p:nvPr/>
        </p:nvSpPr>
        <p:spPr>
          <a:xfrm>
            <a:off x="10850040" y="5208840"/>
            <a:ext cx="2345400" cy="29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310"/>
              </a:lnSpc>
              <a:tabLst>
                <a:tab pos="0" algn="l"/>
              </a:tabLst>
            </a:pPr>
            <a:r>
              <a:rPr lang="en-US" sz="1850" b="0" strike="noStrike" spc="-1">
                <a:solidFill>
                  <a:srgbClr val="000000"/>
                </a:solidFill>
                <a:latin typeface="Prompt"/>
                <a:ea typeface="Prompt"/>
              </a:rPr>
              <a:t>Edith Cavell</a:t>
            </a:r>
            <a:endParaRPr lang="pt-BR" sz="18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Text 26"/>
          <p:cNvSpPr/>
          <p:nvPr/>
        </p:nvSpPr>
        <p:spPr>
          <a:xfrm>
            <a:off x="10963800" y="5798880"/>
            <a:ext cx="3041280" cy="135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59"/>
              </a:lnSpc>
              <a:tabLst>
                <a:tab pos="0" algn="l"/>
              </a:tabLst>
            </a:pPr>
            <a:r>
              <a:rPr lang="en-US" sz="1660" b="0" strike="noStrike" spc="-1">
                <a:solidFill>
                  <a:srgbClr val="000000"/>
                </a:solidFill>
                <a:latin typeface="Mukta"/>
                <a:ea typeface="Mukta"/>
              </a:rPr>
              <a:t>Enfermeira britânica executada por ajudar soldados aliados a escaparem da ocupação alemã durante a Primeira Guerra Mundial.</a:t>
            </a:r>
            <a:endParaRPr lang="pt-BR" sz="166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 13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92" name="Shape 7"/>
          <p:cNvSpPr/>
          <p:nvPr/>
        </p:nvSpPr>
        <p:spPr>
          <a:xfrm>
            <a:off x="1749960" y="18000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ext 27"/>
          <p:cNvSpPr/>
          <p:nvPr/>
        </p:nvSpPr>
        <p:spPr>
          <a:xfrm>
            <a:off x="3960000" y="3060000"/>
            <a:ext cx="9360000" cy="565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4459"/>
              </a:lnSpc>
              <a:tabLst>
                <a:tab pos="0" algn="l"/>
              </a:tabLst>
            </a:pPr>
            <a:r>
              <a:rPr lang="en-US" sz="3570" b="0" strike="noStrike" spc="-1">
                <a:solidFill>
                  <a:srgbClr val="000000"/>
                </a:solidFill>
                <a:latin typeface="Prompt"/>
                <a:ea typeface="Prompt"/>
              </a:rPr>
              <a:t>A Enfermagem no Brasil: Evolução Histórica</a:t>
            </a:r>
            <a:endParaRPr lang="pt-BR" sz="357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Image 6" descr="preencoded.png"/>
          <p:cNvPicPr/>
          <p:nvPr/>
        </p:nvPicPr>
        <p:blipFill>
          <a:blip r:embed="rId4"/>
          <a:stretch/>
        </p:blipFill>
        <p:spPr>
          <a:xfrm>
            <a:off x="1946520" y="4044960"/>
            <a:ext cx="3993480" cy="815040"/>
          </a:xfrm>
          <a:prstGeom prst="rect">
            <a:avLst/>
          </a:prstGeom>
          <a:ln w="0">
            <a:noFill/>
          </a:ln>
        </p:spPr>
      </p:pic>
      <p:pic>
        <p:nvPicPr>
          <p:cNvPr id="95" name="Image 7" descr="preencoded.png"/>
          <p:cNvPicPr/>
          <p:nvPr/>
        </p:nvPicPr>
        <p:blipFill>
          <a:blip r:embed="rId5"/>
          <a:stretch/>
        </p:blipFill>
        <p:spPr>
          <a:xfrm>
            <a:off x="360" y="360"/>
            <a:ext cx="14630040" cy="2547720"/>
          </a:xfrm>
          <a:prstGeom prst="rect">
            <a:avLst/>
          </a:prstGeom>
          <a:ln w="0">
            <a:noFill/>
          </a:ln>
        </p:spPr>
      </p:pic>
      <p:sp>
        <p:nvSpPr>
          <p:cNvPr id="96" name="Text 28"/>
          <p:cNvSpPr/>
          <p:nvPr/>
        </p:nvSpPr>
        <p:spPr>
          <a:xfrm>
            <a:off x="1980000" y="4937400"/>
            <a:ext cx="2264400" cy="28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28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000000"/>
                </a:solidFill>
                <a:latin typeface="Prompt"/>
                <a:ea typeface="Prompt"/>
              </a:rPr>
              <a:t>Modernização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 29"/>
          <p:cNvSpPr/>
          <p:nvPr/>
        </p:nvSpPr>
        <p:spPr>
          <a:xfrm>
            <a:off x="1980000" y="5580000"/>
            <a:ext cx="3585960" cy="130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68"/>
              </a:lnSpc>
              <a:tabLst>
                <a:tab pos="0" algn="l"/>
              </a:tabLst>
            </a:pPr>
            <a:r>
              <a:rPr lang="en-US" sz="1600" b="0" strike="noStrike" spc="-1">
                <a:solidFill>
                  <a:srgbClr val="000000"/>
                </a:solidFill>
                <a:latin typeface="Mukta"/>
                <a:ea typeface="Mukta"/>
              </a:rPr>
              <a:t>A partir da década de 1920, a enfermagem brasileira passou por um processo de modernização, com a criação de escolas e a adoção de métodos mais científicos.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8" name="Image 8" descr="preencoded.png"/>
          <p:cNvPicPr/>
          <p:nvPr/>
        </p:nvPicPr>
        <p:blipFill>
          <a:blip r:embed="rId6"/>
          <a:stretch/>
        </p:blipFill>
        <p:spPr>
          <a:xfrm>
            <a:off x="6086520" y="4044960"/>
            <a:ext cx="3993480" cy="815040"/>
          </a:xfrm>
          <a:prstGeom prst="rect">
            <a:avLst/>
          </a:prstGeom>
          <a:ln w="0">
            <a:noFill/>
          </a:ln>
        </p:spPr>
      </p:pic>
      <p:pic>
        <p:nvPicPr>
          <p:cNvPr id="99" name="Image 9" descr="preencoded.png"/>
          <p:cNvPicPr/>
          <p:nvPr/>
        </p:nvPicPr>
        <p:blipFill>
          <a:blip r:embed="rId7"/>
          <a:stretch/>
        </p:blipFill>
        <p:spPr>
          <a:xfrm>
            <a:off x="10080000" y="4044960"/>
            <a:ext cx="3993480" cy="815040"/>
          </a:xfrm>
          <a:prstGeom prst="rect">
            <a:avLst/>
          </a:prstGeom>
          <a:ln w="0">
            <a:noFill/>
          </a:ln>
        </p:spPr>
      </p:pic>
      <p:sp>
        <p:nvSpPr>
          <p:cNvPr id="100" name="Text 30"/>
          <p:cNvSpPr/>
          <p:nvPr/>
        </p:nvSpPr>
        <p:spPr>
          <a:xfrm>
            <a:off x="6120000" y="4937400"/>
            <a:ext cx="2264400" cy="28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28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000000"/>
                </a:solidFill>
                <a:latin typeface="Prompt"/>
                <a:ea typeface="Prompt"/>
              </a:rPr>
              <a:t>Regulamentação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Text 31"/>
          <p:cNvSpPr/>
          <p:nvPr/>
        </p:nvSpPr>
        <p:spPr>
          <a:xfrm>
            <a:off x="6134040" y="5716080"/>
            <a:ext cx="3585960" cy="130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68"/>
              </a:lnSpc>
              <a:tabLst>
                <a:tab pos="0" algn="l"/>
              </a:tabLst>
            </a:pPr>
            <a:r>
              <a:rPr lang="en-US" sz="1600" b="0" strike="noStrike" spc="-1">
                <a:solidFill>
                  <a:srgbClr val="000000"/>
                </a:solidFill>
                <a:latin typeface="Mukta"/>
                <a:ea typeface="Mukta"/>
              </a:rPr>
              <a:t>Em 1955, a enfermagem foi regulamentada como profissão no Brasil, estabelecendo padrões de formação e exercício da atividade.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Text 32"/>
          <p:cNvSpPr/>
          <p:nvPr/>
        </p:nvSpPr>
        <p:spPr>
          <a:xfrm>
            <a:off x="10155600" y="5040000"/>
            <a:ext cx="2264400" cy="28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28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000000"/>
                </a:solidFill>
                <a:latin typeface="Prompt"/>
                <a:ea typeface="Prompt"/>
              </a:rPr>
              <a:t>Expansão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Text 33"/>
          <p:cNvSpPr/>
          <p:nvPr/>
        </p:nvSpPr>
        <p:spPr>
          <a:xfrm>
            <a:off x="10080000" y="5580000"/>
            <a:ext cx="3585960" cy="130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568"/>
              </a:lnSpc>
              <a:tabLst>
                <a:tab pos="0" algn="l"/>
              </a:tabLst>
            </a:pPr>
            <a:r>
              <a:rPr lang="en-US" sz="1600" b="0" strike="noStrike" spc="-1">
                <a:solidFill>
                  <a:srgbClr val="000000"/>
                </a:solidFill>
                <a:latin typeface="Mukta"/>
                <a:ea typeface="Mukta"/>
              </a:rPr>
              <a:t>Nas décadas seguintes, a enfermagem se expandiu significativamente, com a criação de novos cursos e a atuação de profissionais em diversas áreas da saúde.</a:t>
            </a:r>
            <a:endParaRPr lang="pt-BR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05" name="Shape 0"/>
          <p:cNvSpPr/>
          <p:nvPr/>
        </p:nvSpPr>
        <p:spPr>
          <a:xfrm>
            <a:off x="0" y="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 1"/>
          <p:cNvSpPr/>
          <p:nvPr/>
        </p:nvSpPr>
        <p:spPr>
          <a:xfrm>
            <a:off x="793800" y="1641240"/>
            <a:ext cx="13042440" cy="1417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5581"/>
              </a:lnSpc>
              <a:tabLst>
                <a:tab pos="0" algn="l"/>
              </a:tabLst>
            </a:pPr>
            <a:r>
              <a:rPr lang="en-US" sz="3600" b="1" strike="noStrike" spc="-1">
                <a:solidFill>
                  <a:srgbClr val="231971"/>
                </a:solidFill>
                <a:latin typeface="Outfit"/>
                <a:ea typeface="Outfit"/>
              </a:rPr>
              <a:t>O papel de Florence Nightingale na profissionalização da enfermagem</a:t>
            </a:r>
            <a:endParaRPr lang="pt-BR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Text 2"/>
          <p:cNvSpPr/>
          <p:nvPr/>
        </p:nvSpPr>
        <p:spPr>
          <a:xfrm>
            <a:off x="793800" y="3625560"/>
            <a:ext cx="2835000" cy="35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92"/>
              </a:lnSpc>
              <a:tabLst>
                <a:tab pos="0" algn="l"/>
              </a:tabLst>
            </a:pPr>
            <a:r>
              <a:rPr lang="en-US" sz="2230" b="1" strike="noStrike" spc="-1">
                <a:solidFill>
                  <a:srgbClr val="231971"/>
                </a:solidFill>
                <a:latin typeface="Outfit"/>
                <a:ea typeface="Outfit"/>
              </a:rPr>
              <a:t>Vida e Carreira</a:t>
            </a:r>
            <a:endParaRPr lang="pt-BR" sz="22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Text 3"/>
          <p:cNvSpPr/>
          <p:nvPr/>
        </p:nvSpPr>
        <p:spPr>
          <a:xfrm>
            <a:off x="793800" y="4206960"/>
            <a:ext cx="3977640" cy="181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857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2A2742"/>
                </a:solidFill>
                <a:latin typeface="arial"/>
                <a:ea typeface="arial"/>
              </a:rPr>
              <a:t>Florence Nightingale, nascida em 1820, dedicou sua vida à enfermagem, atuando na Guerra da Crimeia e posteriormente fundando a primeira escola de enfermagem moderna.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Text 4"/>
          <p:cNvSpPr/>
          <p:nvPr/>
        </p:nvSpPr>
        <p:spPr>
          <a:xfrm>
            <a:off x="5333040" y="3625560"/>
            <a:ext cx="2835000" cy="35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92"/>
              </a:lnSpc>
              <a:tabLst>
                <a:tab pos="0" algn="l"/>
              </a:tabLst>
            </a:pPr>
            <a:r>
              <a:rPr lang="en-US" sz="2230" b="1" strike="noStrike" spc="-1">
                <a:solidFill>
                  <a:srgbClr val="231971"/>
                </a:solidFill>
                <a:latin typeface="Outfit"/>
                <a:ea typeface="Outfit"/>
              </a:rPr>
              <a:t>Reforma Hospitalar</a:t>
            </a:r>
            <a:endParaRPr lang="pt-BR" sz="22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Text 5"/>
          <p:cNvSpPr/>
          <p:nvPr/>
        </p:nvSpPr>
        <p:spPr>
          <a:xfrm>
            <a:off x="5333040" y="4206960"/>
            <a:ext cx="3977640" cy="181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857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2A2742"/>
                </a:solidFill>
                <a:latin typeface="arial"/>
                <a:ea typeface="arial"/>
              </a:rPr>
              <a:t>Nightingale foi pioneira na implementação de práticas de higiene e na melhoria das condições hospitalares, reduzindo drasticamente a taxa de mortalidade.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Text 6"/>
          <p:cNvSpPr/>
          <p:nvPr/>
        </p:nvSpPr>
        <p:spPr>
          <a:xfrm>
            <a:off x="9871920" y="3625560"/>
            <a:ext cx="2835000" cy="35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792"/>
              </a:lnSpc>
              <a:tabLst>
                <a:tab pos="0" algn="l"/>
              </a:tabLst>
            </a:pPr>
            <a:r>
              <a:rPr lang="en-US" sz="2230" b="1" strike="noStrike" spc="-1">
                <a:solidFill>
                  <a:srgbClr val="231971"/>
                </a:solidFill>
                <a:latin typeface="Outfit"/>
                <a:ea typeface="Outfit"/>
              </a:rPr>
              <a:t>Impacto na Profissão</a:t>
            </a:r>
            <a:endParaRPr lang="pt-BR" sz="22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Text 7"/>
          <p:cNvSpPr/>
          <p:nvPr/>
        </p:nvSpPr>
        <p:spPr>
          <a:xfrm>
            <a:off x="9871920" y="4206960"/>
            <a:ext cx="3977640" cy="217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857"/>
              </a:lnSpc>
              <a:tabLst>
                <a:tab pos="0" algn="l"/>
              </a:tabLst>
            </a:pPr>
            <a:r>
              <a:rPr lang="en-US" sz="1790" b="0" strike="noStrike" spc="-1">
                <a:solidFill>
                  <a:srgbClr val="2A2742"/>
                </a:solidFill>
                <a:latin typeface="arial"/>
                <a:ea typeface="arial"/>
              </a:rPr>
              <a:t>Seu trabalho contribuiu para a profissionalização da enfermagem, estabelecendo padrões de treinamento, ética e responsabilidade, transformando a imagem da enfermeira.</a:t>
            </a:r>
            <a:endParaRPr lang="pt-BR" sz="179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3" name="Imagem 112"/>
          <p:cNvPicPr/>
          <p:nvPr/>
        </p:nvPicPr>
        <p:blipFill>
          <a:blip r:embed="rId4"/>
          <a:stretch/>
        </p:blipFill>
        <p:spPr>
          <a:xfrm>
            <a:off x="9900000" y="0"/>
            <a:ext cx="4730400" cy="2548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15" name="Shape 0"/>
          <p:cNvSpPr/>
          <p:nvPr/>
        </p:nvSpPr>
        <p:spPr>
          <a:xfrm>
            <a:off x="0" y="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Text 1"/>
          <p:cNvSpPr/>
          <p:nvPr/>
        </p:nvSpPr>
        <p:spPr>
          <a:xfrm>
            <a:off x="6235920" y="760680"/>
            <a:ext cx="7644960" cy="133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5270"/>
              </a:lnSpc>
              <a:tabLst>
                <a:tab pos="0" algn="l"/>
              </a:tabLst>
            </a:pPr>
            <a:r>
              <a:rPr lang="en-US" sz="4220" b="1" strike="noStrike" spc="-1">
                <a:solidFill>
                  <a:srgbClr val="231971"/>
                </a:solidFill>
                <a:latin typeface="Outfit"/>
                <a:ea typeface="Outfit"/>
              </a:rPr>
              <a:t>O desenvolvimento da enfermagem no século XX</a:t>
            </a:r>
            <a:endParaRPr lang="pt-BR" sz="422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Shape 2"/>
          <p:cNvSpPr/>
          <p:nvPr/>
        </p:nvSpPr>
        <p:spPr>
          <a:xfrm>
            <a:off x="6235920" y="266112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Text 3"/>
          <p:cNvSpPr/>
          <p:nvPr/>
        </p:nvSpPr>
        <p:spPr>
          <a:xfrm>
            <a:off x="6414120" y="2741400"/>
            <a:ext cx="12492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1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Text 4"/>
          <p:cNvSpPr/>
          <p:nvPr/>
        </p:nvSpPr>
        <p:spPr>
          <a:xfrm>
            <a:off x="6931440" y="2661120"/>
            <a:ext cx="2676240" cy="33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36"/>
              </a:lnSpc>
              <a:tabLst>
                <a:tab pos="0" algn="l"/>
              </a:tabLst>
            </a:pPr>
            <a:r>
              <a:rPr lang="en-US" sz="2110" b="1" strike="noStrike" spc="-1">
                <a:solidFill>
                  <a:srgbClr val="2A2742"/>
                </a:solidFill>
                <a:latin typeface="Outfit"/>
                <a:ea typeface="Outfit"/>
              </a:rPr>
              <a:t>Especialização</a:t>
            </a:r>
            <a:endParaRPr lang="pt-BR" sz="21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Text 5"/>
          <p:cNvSpPr/>
          <p:nvPr/>
        </p:nvSpPr>
        <p:spPr>
          <a:xfrm>
            <a:off x="6931440" y="3124080"/>
            <a:ext cx="3019320" cy="1712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99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Diversas áreas de especialização surgiram, como enfermagem psiquiátrica, de saúde pública e de cuidados intensivos.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Shape 6"/>
          <p:cNvSpPr/>
          <p:nvPr/>
        </p:nvSpPr>
        <p:spPr>
          <a:xfrm>
            <a:off x="10165320" y="266112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Text 7"/>
          <p:cNvSpPr/>
          <p:nvPr/>
        </p:nvSpPr>
        <p:spPr>
          <a:xfrm>
            <a:off x="10313640" y="2741400"/>
            <a:ext cx="18468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2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Text 8"/>
          <p:cNvSpPr/>
          <p:nvPr/>
        </p:nvSpPr>
        <p:spPr>
          <a:xfrm>
            <a:off x="10861200" y="2661120"/>
            <a:ext cx="2705040" cy="33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36"/>
              </a:lnSpc>
              <a:tabLst>
                <a:tab pos="0" algn="l"/>
              </a:tabLst>
            </a:pPr>
            <a:r>
              <a:rPr lang="en-US" sz="2110" b="1" strike="noStrike" spc="-1">
                <a:solidFill>
                  <a:srgbClr val="2A2742"/>
                </a:solidFill>
                <a:latin typeface="Outfit"/>
                <a:ea typeface="Outfit"/>
              </a:rPr>
              <a:t>Expansão da Atuação</a:t>
            </a:r>
            <a:endParaRPr lang="pt-BR" sz="21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Text 9"/>
          <p:cNvSpPr/>
          <p:nvPr/>
        </p:nvSpPr>
        <p:spPr>
          <a:xfrm>
            <a:off x="10861200" y="3124080"/>
            <a:ext cx="3019320" cy="1370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99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A enfermagem ampliou seu escopo de atuação, assumindo papéis de liderança, pesquisa e ensino.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Shape 10"/>
          <p:cNvSpPr/>
          <p:nvPr/>
        </p:nvSpPr>
        <p:spPr>
          <a:xfrm>
            <a:off x="6235920" y="529236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Text 11"/>
          <p:cNvSpPr/>
          <p:nvPr/>
        </p:nvSpPr>
        <p:spPr>
          <a:xfrm>
            <a:off x="6385320" y="5372640"/>
            <a:ext cx="18252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3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Text 12"/>
          <p:cNvSpPr/>
          <p:nvPr/>
        </p:nvSpPr>
        <p:spPr>
          <a:xfrm>
            <a:off x="6931440" y="5292360"/>
            <a:ext cx="2710080" cy="33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36"/>
              </a:lnSpc>
              <a:tabLst>
                <a:tab pos="0" algn="l"/>
              </a:tabLst>
            </a:pPr>
            <a:r>
              <a:rPr lang="en-US" sz="2110" b="1" strike="noStrike" spc="-1">
                <a:solidFill>
                  <a:srgbClr val="2A2742"/>
                </a:solidFill>
                <a:latin typeface="Outfit"/>
                <a:ea typeface="Outfit"/>
              </a:rPr>
              <a:t>Avanços Tecnológicos</a:t>
            </a:r>
            <a:endParaRPr lang="pt-BR" sz="21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Text 13"/>
          <p:cNvSpPr/>
          <p:nvPr/>
        </p:nvSpPr>
        <p:spPr>
          <a:xfrm>
            <a:off x="6931440" y="5755320"/>
            <a:ext cx="3019320" cy="1712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99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Novos equipamentos e tecnologias impactaram a prática de enfermagem, exigindo constante atualização profissional.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Shape 14"/>
          <p:cNvSpPr/>
          <p:nvPr/>
        </p:nvSpPr>
        <p:spPr>
          <a:xfrm>
            <a:off x="10165320" y="5292360"/>
            <a:ext cx="481320" cy="481320"/>
          </a:xfrm>
          <a:prstGeom prst="roundRect">
            <a:avLst>
              <a:gd name="adj" fmla="val 18670"/>
            </a:avLst>
          </a:prstGeom>
          <a:solidFill>
            <a:srgbClr val="E9E6FA"/>
          </a:solidFill>
          <a:ln w="7620">
            <a:solidFill>
              <a:srgbClr val="BDB8D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Text 15"/>
          <p:cNvSpPr/>
          <p:nvPr/>
        </p:nvSpPr>
        <p:spPr>
          <a:xfrm>
            <a:off x="10307880" y="5372640"/>
            <a:ext cx="196560" cy="320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ts val="2529"/>
              </a:lnSpc>
              <a:tabLst>
                <a:tab pos="0" algn="l"/>
              </a:tabLst>
            </a:pPr>
            <a:r>
              <a:rPr lang="en-US" sz="2530" b="1" strike="noStrike" spc="-1">
                <a:solidFill>
                  <a:srgbClr val="2A2742"/>
                </a:solidFill>
                <a:latin typeface="Outfit"/>
                <a:ea typeface="Outfit"/>
              </a:rPr>
              <a:t>4</a:t>
            </a:r>
            <a:endParaRPr lang="pt-BR" sz="253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Text 16"/>
          <p:cNvSpPr/>
          <p:nvPr/>
        </p:nvSpPr>
        <p:spPr>
          <a:xfrm>
            <a:off x="10861200" y="5292360"/>
            <a:ext cx="2676240" cy="33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636"/>
              </a:lnSpc>
              <a:tabLst>
                <a:tab pos="0" algn="l"/>
              </a:tabLst>
            </a:pPr>
            <a:r>
              <a:rPr lang="en-US" sz="2110" b="1" strike="noStrike" spc="-1">
                <a:solidFill>
                  <a:srgbClr val="2A2742"/>
                </a:solidFill>
                <a:latin typeface="Outfit"/>
                <a:ea typeface="Outfit"/>
              </a:rPr>
              <a:t>Ascensão Acadêmica</a:t>
            </a:r>
            <a:endParaRPr lang="pt-BR" sz="21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Text 17"/>
          <p:cNvSpPr/>
          <p:nvPr/>
        </p:nvSpPr>
        <p:spPr>
          <a:xfrm>
            <a:off x="10861200" y="5755320"/>
            <a:ext cx="3019320" cy="1370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699"/>
              </a:lnSpc>
              <a:tabLst>
                <a:tab pos="0" algn="l"/>
              </a:tabLst>
            </a:pPr>
            <a:r>
              <a:rPr lang="en-US" sz="1679" b="0" strike="noStrike" spc="-1">
                <a:solidFill>
                  <a:srgbClr val="2A2742"/>
                </a:solidFill>
                <a:latin typeface="arial"/>
                <a:ea typeface="arial"/>
              </a:rPr>
              <a:t>A enfermagem se consolidou como uma profissão acadêmica, com programas de pós-graduação e pesquisas.</a:t>
            </a:r>
            <a:endParaRPr lang="pt-BR" sz="1679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" name="Imagem 132"/>
          <p:cNvPicPr/>
          <p:nvPr/>
        </p:nvPicPr>
        <p:blipFill>
          <a:blip r:embed="rId4"/>
          <a:stretch/>
        </p:blipFill>
        <p:spPr>
          <a:xfrm>
            <a:off x="180000" y="809280"/>
            <a:ext cx="5760000" cy="6210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 0" descr="preencoded.png"/>
          <p:cNvPicPr/>
          <p:nvPr/>
        </p:nvPicPr>
        <p:blipFill>
          <a:blip r:embed="rId3"/>
          <a:stretch/>
        </p:blipFill>
        <p:spPr>
          <a:xfrm>
            <a:off x="0" y="0"/>
            <a:ext cx="14630040" cy="8229240"/>
          </a:xfrm>
          <a:prstGeom prst="rect">
            <a:avLst/>
          </a:prstGeom>
          <a:ln w="0">
            <a:noFill/>
          </a:ln>
        </p:spPr>
      </p:pic>
      <p:sp>
        <p:nvSpPr>
          <p:cNvPr id="135" name="Shape 0"/>
          <p:cNvSpPr/>
          <p:nvPr/>
        </p:nvSpPr>
        <p:spPr>
          <a:xfrm>
            <a:off x="1389960" y="720000"/>
            <a:ext cx="14630040" cy="8229240"/>
          </a:xfrm>
          <a:prstGeom prst="rect">
            <a:avLst/>
          </a:prstGeom>
          <a:solidFill>
            <a:srgbClr val="FAFAFA">
              <a:alpha val="7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6" name="Image 1" descr="preencoded.png"/>
          <p:cNvPicPr/>
          <p:nvPr/>
        </p:nvPicPr>
        <p:blipFill>
          <a:blip r:embed="rId4"/>
          <a:stretch/>
        </p:blipFill>
        <p:spPr>
          <a:xfrm>
            <a:off x="0" y="0"/>
            <a:ext cx="5486040" cy="8229240"/>
          </a:xfrm>
          <a:prstGeom prst="rect">
            <a:avLst/>
          </a:prstGeom>
          <a:ln w="0">
            <a:noFill/>
          </a:ln>
        </p:spPr>
      </p:pic>
      <p:sp>
        <p:nvSpPr>
          <p:cNvPr id="137" name="Text 1"/>
          <p:cNvSpPr/>
          <p:nvPr/>
        </p:nvSpPr>
        <p:spPr>
          <a:xfrm>
            <a:off x="6125760" y="1222200"/>
            <a:ext cx="7864920" cy="1141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4496"/>
              </a:lnSpc>
              <a:tabLst>
                <a:tab pos="0" algn="l"/>
              </a:tabLst>
            </a:pPr>
            <a:r>
              <a:rPr lang="en-US" sz="3590" b="1" strike="noStrike" spc="-1">
                <a:solidFill>
                  <a:srgbClr val="231971"/>
                </a:solidFill>
                <a:latin typeface="Outfit"/>
                <a:ea typeface="Outfit"/>
              </a:rPr>
              <a:t>Avanços tecnológicos e sua influência na prática de enfermagem</a:t>
            </a:r>
            <a:endParaRPr lang="pt-BR" sz="359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8" name="Image 2" descr="preencoded.png"/>
          <p:cNvPicPr/>
          <p:nvPr/>
        </p:nvPicPr>
        <p:blipFill>
          <a:blip r:embed="rId5"/>
          <a:stretch/>
        </p:blipFill>
        <p:spPr>
          <a:xfrm>
            <a:off x="5669640" y="3323880"/>
            <a:ext cx="456120" cy="456120"/>
          </a:xfrm>
          <a:prstGeom prst="rect">
            <a:avLst/>
          </a:prstGeom>
          <a:ln w="0">
            <a:noFill/>
          </a:ln>
        </p:spPr>
      </p:pic>
      <p:sp>
        <p:nvSpPr>
          <p:cNvPr id="139" name="Text 2"/>
          <p:cNvSpPr/>
          <p:nvPr/>
        </p:nvSpPr>
        <p:spPr>
          <a:xfrm>
            <a:off x="6125760" y="3277080"/>
            <a:ext cx="2283120" cy="28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48"/>
              </a:lnSpc>
              <a:tabLst>
                <a:tab pos="0" algn="l"/>
              </a:tabLst>
            </a:pPr>
            <a:r>
              <a:rPr lang="en-US" sz="1800" b="1" strike="noStrike" spc="-1">
                <a:solidFill>
                  <a:srgbClr val="2A2742"/>
                </a:solidFill>
                <a:latin typeface="Outfit"/>
                <a:ea typeface="Outfit"/>
              </a:rPr>
              <a:t>Monitoramento</a:t>
            </a: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Text 3"/>
          <p:cNvSpPr/>
          <p:nvPr/>
        </p:nvSpPr>
        <p:spPr>
          <a:xfrm>
            <a:off x="6125760" y="3672000"/>
            <a:ext cx="3795120" cy="87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302"/>
              </a:lnSpc>
              <a:tabLst>
                <a:tab pos="0" algn="l"/>
              </a:tabLst>
            </a:pPr>
            <a:r>
              <a:rPr lang="en-US" sz="1440" b="0" strike="noStrike" spc="-1">
                <a:solidFill>
                  <a:srgbClr val="2A2742"/>
                </a:solidFill>
                <a:latin typeface="arial"/>
                <a:ea typeface="arial"/>
              </a:rPr>
              <a:t>Equipamentos de monitoramento permitem acompanhar constantemente os sinais vitais dos pacientes.</a:t>
            </a:r>
            <a:endParaRPr lang="pt-BR" sz="144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1" name="Image 3" descr="preencoded.png"/>
          <p:cNvPicPr/>
          <p:nvPr/>
        </p:nvPicPr>
        <p:blipFill>
          <a:blip r:embed="rId6"/>
          <a:stretch/>
        </p:blipFill>
        <p:spPr>
          <a:xfrm>
            <a:off x="9720000" y="3323880"/>
            <a:ext cx="456120" cy="456120"/>
          </a:xfrm>
          <a:prstGeom prst="rect">
            <a:avLst/>
          </a:prstGeom>
          <a:ln w="0">
            <a:noFill/>
          </a:ln>
        </p:spPr>
      </p:pic>
      <p:sp>
        <p:nvSpPr>
          <p:cNvPr id="142" name="Text 4"/>
          <p:cNvSpPr/>
          <p:nvPr/>
        </p:nvSpPr>
        <p:spPr>
          <a:xfrm>
            <a:off x="10195200" y="3277080"/>
            <a:ext cx="3490560" cy="28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48"/>
              </a:lnSpc>
              <a:tabLst>
                <a:tab pos="0" algn="l"/>
              </a:tabLst>
            </a:pPr>
            <a:r>
              <a:rPr lang="en-US" sz="1800" b="1" strike="noStrike" spc="-1">
                <a:solidFill>
                  <a:srgbClr val="2A2742"/>
                </a:solidFill>
                <a:latin typeface="Outfit"/>
                <a:ea typeface="Outfit"/>
              </a:rPr>
              <a:t>Administração de Medicamentos</a:t>
            </a: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Text 5"/>
          <p:cNvSpPr/>
          <p:nvPr/>
        </p:nvSpPr>
        <p:spPr>
          <a:xfrm>
            <a:off x="10195200" y="3672000"/>
            <a:ext cx="3795480" cy="87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302"/>
              </a:lnSpc>
              <a:tabLst>
                <a:tab pos="0" algn="l"/>
              </a:tabLst>
            </a:pPr>
            <a:r>
              <a:rPr lang="en-US" sz="1440" b="0" strike="noStrike" spc="-1">
                <a:solidFill>
                  <a:srgbClr val="2A2742"/>
                </a:solidFill>
                <a:latin typeface="arial"/>
                <a:ea typeface="arial"/>
              </a:rPr>
              <a:t>Tecnologias como bombas de infusão melhoram a precisão e segurança na administração de medicamentos.</a:t>
            </a:r>
            <a:endParaRPr lang="pt-BR" sz="144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4" name="Image 4" descr="preencoded.png"/>
          <p:cNvPicPr/>
          <p:nvPr/>
        </p:nvPicPr>
        <p:blipFill>
          <a:blip r:embed="rId7"/>
          <a:stretch/>
        </p:blipFill>
        <p:spPr>
          <a:xfrm>
            <a:off x="5669640" y="5843880"/>
            <a:ext cx="456120" cy="456120"/>
          </a:xfrm>
          <a:prstGeom prst="rect">
            <a:avLst/>
          </a:prstGeom>
          <a:ln w="0">
            <a:noFill/>
          </a:ln>
        </p:spPr>
      </p:pic>
      <p:sp>
        <p:nvSpPr>
          <p:cNvPr id="145" name="Text 6"/>
          <p:cNvSpPr/>
          <p:nvPr/>
        </p:nvSpPr>
        <p:spPr>
          <a:xfrm>
            <a:off x="6125760" y="5735880"/>
            <a:ext cx="2283120" cy="28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48"/>
              </a:lnSpc>
              <a:tabLst>
                <a:tab pos="0" algn="l"/>
              </a:tabLst>
            </a:pPr>
            <a:r>
              <a:rPr lang="en-US" sz="1800" b="1" strike="noStrike" spc="-1">
                <a:solidFill>
                  <a:srgbClr val="2A2742"/>
                </a:solidFill>
                <a:latin typeface="Outfit"/>
                <a:ea typeface="Outfit"/>
              </a:rPr>
              <a:t>Registros Eletrônicos</a:t>
            </a: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Text 7"/>
          <p:cNvSpPr/>
          <p:nvPr/>
        </p:nvSpPr>
        <p:spPr>
          <a:xfrm>
            <a:off x="6125760" y="6130800"/>
            <a:ext cx="3795120" cy="87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302"/>
              </a:lnSpc>
              <a:tabLst>
                <a:tab pos="0" algn="l"/>
              </a:tabLst>
            </a:pPr>
            <a:r>
              <a:rPr lang="en-US" sz="1440" b="0" strike="noStrike" spc="-1">
                <a:solidFill>
                  <a:srgbClr val="2A2742"/>
                </a:solidFill>
                <a:latin typeface="arial"/>
                <a:ea typeface="arial"/>
              </a:rPr>
              <a:t>Sistemas de prontuário eletrônico facilitam a documentação e o acesso às informações dos pacientes.</a:t>
            </a:r>
            <a:endParaRPr lang="pt-BR" sz="144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7" name="Image 5" descr="preencoded.png"/>
          <p:cNvPicPr/>
          <p:nvPr/>
        </p:nvPicPr>
        <p:blipFill>
          <a:blip r:embed="rId8"/>
          <a:stretch/>
        </p:blipFill>
        <p:spPr>
          <a:xfrm>
            <a:off x="9739080" y="5843880"/>
            <a:ext cx="456120" cy="456120"/>
          </a:xfrm>
          <a:prstGeom prst="rect">
            <a:avLst/>
          </a:prstGeom>
          <a:ln w="0">
            <a:noFill/>
          </a:ln>
        </p:spPr>
      </p:pic>
      <p:sp>
        <p:nvSpPr>
          <p:cNvPr id="148" name="Text 8"/>
          <p:cNvSpPr/>
          <p:nvPr/>
        </p:nvSpPr>
        <p:spPr>
          <a:xfrm>
            <a:off x="10195200" y="5735880"/>
            <a:ext cx="2283120" cy="28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ts val="2248"/>
              </a:lnSpc>
              <a:tabLst>
                <a:tab pos="0" algn="l"/>
              </a:tabLst>
            </a:pPr>
            <a:r>
              <a:rPr lang="en-US" sz="1800" b="1" strike="noStrike" spc="-1">
                <a:solidFill>
                  <a:srgbClr val="2A2742"/>
                </a:solidFill>
                <a:latin typeface="Outfit"/>
                <a:ea typeface="Outfit"/>
              </a:rPr>
              <a:t>Robótica</a:t>
            </a:r>
            <a:endParaRPr lang="pt-BR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Text 9"/>
          <p:cNvSpPr/>
          <p:nvPr/>
        </p:nvSpPr>
        <p:spPr>
          <a:xfrm>
            <a:off x="10195200" y="6130800"/>
            <a:ext cx="3795480" cy="87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ts val="2302"/>
              </a:lnSpc>
              <a:tabLst>
                <a:tab pos="0" algn="l"/>
              </a:tabLst>
            </a:pPr>
            <a:r>
              <a:rPr lang="en-US" sz="1440" b="0" strike="noStrike" spc="-1">
                <a:solidFill>
                  <a:srgbClr val="2A2742"/>
                </a:solidFill>
                <a:latin typeface="arial"/>
                <a:ea typeface="arial"/>
              </a:rPr>
              <a:t>Robôs auxiliam em tarefas repetitivas, liberando os enfermeiros para atividades de cuidado direto.</a:t>
            </a:r>
            <a:endParaRPr lang="pt-BR" sz="144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949</Words>
  <Application>Microsoft Office PowerPoint</Application>
  <PresentationFormat>Personalizar</PresentationFormat>
  <Paragraphs>111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7" baseType="lpstr">
      <vt:lpstr>Microsoft YaHei</vt:lpstr>
      <vt:lpstr>Arial</vt:lpstr>
      <vt:lpstr>Arial</vt:lpstr>
      <vt:lpstr>Calibri</vt:lpstr>
      <vt:lpstr>DejaVu Sans</vt:lpstr>
      <vt:lpstr>Mukta</vt:lpstr>
      <vt:lpstr>Outfit</vt:lpstr>
      <vt:lpstr>Prompt</vt:lpstr>
      <vt:lpstr>Roboto</vt:lpstr>
      <vt:lpstr>Segoe UI</vt:lpstr>
      <vt:lpstr>Symbol</vt:lpstr>
      <vt:lpstr>Times New Roman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dc:description/>
  <cp:lastModifiedBy>Nara</cp:lastModifiedBy>
  <cp:revision>5</cp:revision>
  <dcterms:created xsi:type="dcterms:W3CDTF">2024-08-20T11:34:57Z</dcterms:created>
  <dcterms:modified xsi:type="dcterms:W3CDTF">2025-04-04T21:39:18Z</dcterms:modified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8</vt:i4>
  </property>
  <property fmtid="{D5CDD505-2E9C-101B-9397-08002B2CF9AE}" pid="3" name="PresentationFormat">
    <vt:lpwstr>On-screen Show (16:9)</vt:lpwstr>
  </property>
  <property fmtid="{D5CDD505-2E9C-101B-9397-08002B2CF9AE}" pid="4" name="Slides">
    <vt:i4>8</vt:i4>
  </property>
</Properties>
</file>