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1" r:id="rId2"/>
    <p:sldId id="302" r:id="rId3"/>
    <p:sldId id="303" r:id="rId4"/>
    <p:sldId id="304" r:id="rId5"/>
    <p:sldId id="305" r:id="rId6"/>
    <p:sldId id="306" r:id="rId7"/>
    <p:sldId id="307" r:id="rId8"/>
    <p:sldId id="322" r:id="rId9"/>
    <p:sldId id="323" r:id="rId10"/>
    <p:sldId id="324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</p:sldIdLst>
  <p:sldSz cx="9144000" cy="6858000" type="screen4x3"/>
  <p:notesSz cx="9144000" cy="6858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65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29029" y="2136140"/>
            <a:ext cx="688594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006FC0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416826B5-13F2-288A-B629-7A0C1F3933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322"/>
            <a:ext cx="9220201" cy="674116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337DD9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337DD9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337DD9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93CC852C-0E0A-AAE1-DB55-9B21E1E6999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322"/>
            <a:ext cx="9220201" cy="674116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720" y="44576"/>
            <a:ext cx="8074558" cy="14306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37DD9"/>
                </a:solidFill>
                <a:latin typeface="Corbel"/>
                <a:cs typeface="Corbe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725" y="1551050"/>
            <a:ext cx="5558155" cy="438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650478" y="6585968"/>
            <a:ext cx="23431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454545"/>
                </a:solidFill>
                <a:latin typeface="Corbel"/>
                <a:cs typeface="Corbel"/>
              </a:defRPr>
            </a:lvl1pPr>
          </a:lstStyle>
          <a:p>
            <a:pPr marL="115570">
              <a:lnSpc>
                <a:spcPts val="1230"/>
              </a:lnSpc>
            </a:pPr>
            <a:fld id="{81D60167-4931-47E6-BA6A-407CBD079E47}" type="slidenum">
              <a:rPr dirty="0"/>
              <a:pPr marL="115570">
                <a:lnSpc>
                  <a:spcPts val="1230"/>
                </a:lnSpc>
              </a:pPr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430" marR="5080" indent="635" algn="ctr">
              <a:lnSpc>
                <a:spcPct val="100000"/>
              </a:lnSpc>
              <a:spcBef>
                <a:spcPts val="95"/>
              </a:spcBef>
            </a:pPr>
            <a:r>
              <a:rPr b="0" spc="-10" dirty="0">
                <a:latin typeface="Calibri"/>
                <a:cs typeface="Calibri"/>
              </a:rPr>
              <a:t>Segurança,</a:t>
            </a:r>
            <a:r>
              <a:rPr b="0" spc="-15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Privacidade,</a:t>
            </a:r>
            <a:r>
              <a:rPr b="0" spc="-135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Questões </a:t>
            </a:r>
            <a:r>
              <a:rPr b="0" dirty="0">
                <a:latin typeface="Calibri"/>
                <a:cs typeface="Calibri"/>
              </a:rPr>
              <a:t>Éticas</a:t>
            </a:r>
            <a:r>
              <a:rPr b="0" spc="-10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em</a:t>
            </a:r>
            <a:r>
              <a:rPr b="0" spc="-6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Sistemas</a:t>
            </a:r>
            <a:r>
              <a:rPr b="0" spc="-7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de</a:t>
            </a:r>
            <a:r>
              <a:rPr b="0" spc="-70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Informação </a:t>
            </a:r>
            <a:r>
              <a:rPr b="0" dirty="0">
                <a:latin typeface="Calibri"/>
                <a:cs typeface="Calibri"/>
              </a:rPr>
              <a:t>e</a:t>
            </a:r>
            <a:r>
              <a:rPr b="0" spc="-8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seus</a:t>
            </a:r>
            <a:r>
              <a:rPr b="0" spc="-7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Impactos</a:t>
            </a:r>
            <a:r>
              <a:rPr b="0" spc="-70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Sociais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720" y="44576"/>
            <a:ext cx="8074558" cy="962956"/>
          </a:xfrm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017905">
              <a:lnSpc>
                <a:spcPct val="100000"/>
              </a:lnSpc>
              <a:spcBef>
                <a:spcPts val="105"/>
              </a:spcBef>
            </a:pPr>
            <a:r>
              <a:rPr lang="pt-BR" sz="4400" dirty="0"/>
              <a:t>AMEAÇA - RISCO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09644" y="960055"/>
            <a:ext cx="8074025" cy="49378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lang="pt-BR" sz="3200" b="1" i="0" dirty="0">
                <a:solidFill>
                  <a:srgbClr val="171717"/>
                </a:solidFill>
                <a:effectLst/>
                <a:latin typeface="-apple-system"/>
              </a:rPr>
              <a:t>O que é ameaça?</a:t>
            </a:r>
          </a:p>
          <a:p>
            <a:pPr algn="just"/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De modo geral, é a circunstância ou evento com potencial para impactar negativamente o sistema via a exploração por qualquer agente através de uma vulnerabilidade</a:t>
            </a:r>
          </a:p>
          <a:p>
            <a:pPr algn="just"/>
            <a:r>
              <a:rPr lang="pt-BR" sz="3200" b="1" i="0" dirty="0">
                <a:solidFill>
                  <a:srgbClr val="171717"/>
                </a:solidFill>
                <a:effectLst/>
                <a:latin typeface="-apple-system"/>
              </a:rPr>
              <a:t>O que é risco?</a:t>
            </a:r>
          </a:p>
          <a:p>
            <a:pPr algn="just"/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É a intersecção de ativos, ameaças e vulnerabilidades.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Ou seja:</a:t>
            </a:r>
          </a:p>
          <a:p>
            <a:pPr algn="l"/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Ativo + Ameaça + Vulnerabilidade = Risco.</a:t>
            </a:r>
          </a:p>
        </p:txBody>
      </p:sp>
    </p:spTree>
    <p:extLst>
      <p:ext uri="{BB962C8B-B14F-4D97-AF65-F5344CB8AC3E}">
        <p14:creationId xmlns:p14="http://schemas.microsoft.com/office/powerpoint/2010/main" val="908082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461594"/>
            <a:ext cx="57727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"/>
                <a:cs typeface="Calibri"/>
              </a:rPr>
              <a:t>Segurança</a:t>
            </a:r>
            <a:r>
              <a:rPr sz="4400" b="0" spc="-90" dirty="0">
                <a:latin typeface="Calibri"/>
                <a:cs typeface="Calibri"/>
              </a:rPr>
              <a:t> </a:t>
            </a:r>
            <a:r>
              <a:rPr sz="4400" b="0" dirty="0">
                <a:latin typeface="Calibri"/>
                <a:cs typeface="Calibri"/>
              </a:rPr>
              <a:t>da</a:t>
            </a:r>
            <a:r>
              <a:rPr sz="4400" b="0" spc="-65" dirty="0">
                <a:latin typeface="Calibri"/>
                <a:cs typeface="Calibri"/>
              </a:rPr>
              <a:t> </a:t>
            </a:r>
            <a:r>
              <a:rPr sz="4400" b="0" spc="-10" dirty="0">
                <a:latin typeface="Calibri"/>
                <a:cs typeface="Calibri"/>
              </a:rPr>
              <a:t>Informação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93725" y="1551050"/>
            <a:ext cx="8121679" cy="390555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marR="5080" indent="-343535" algn="just">
              <a:lnSpc>
                <a:spcPct val="80000"/>
              </a:lnSpc>
              <a:spcBef>
                <a:spcPts val="819"/>
              </a:spcBef>
              <a:buFont typeface="Arial MT"/>
              <a:buChar char="•"/>
              <a:tabLst>
                <a:tab pos="355600" algn="l"/>
              </a:tabLst>
            </a:pPr>
            <a:r>
              <a:rPr sz="2800" dirty="0"/>
              <a:t>De</a:t>
            </a:r>
            <a:r>
              <a:rPr sz="2800" spc="625" dirty="0"/>
              <a:t>   </a:t>
            </a:r>
            <a:r>
              <a:rPr sz="2800" dirty="0"/>
              <a:t>modo</a:t>
            </a:r>
            <a:r>
              <a:rPr sz="2800" spc="630" dirty="0"/>
              <a:t>   </a:t>
            </a:r>
            <a:r>
              <a:rPr sz="2800" dirty="0"/>
              <a:t>geral</a:t>
            </a:r>
            <a:r>
              <a:rPr sz="2800" spc="630" dirty="0"/>
              <a:t>   </a:t>
            </a:r>
            <a:r>
              <a:rPr sz="2800" dirty="0"/>
              <a:t>organizações</a:t>
            </a:r>
            <a:r>
              <a:rPr sz="2800" spc="625" dirty="0"/>
              <a:t>   </a:t>
            </a:r>
            <a:r>
              <a:rPr sz="2800" spc="-10" dirty="0"/>
              <a:t>produzem </a:t>
            </a:r>
            <a:r>
              <a:rPr sz="2800" dirty="0"/>
              <a:t>informações</a:t>
            </a:r>
            <a:r>
              <a:rPr sz="2800" spc="565" dirty="0"/>
              <a:t>  </a:t>
            </a:r>
            <a:r>
              <a:rPr sz="2800" dirty="0"/>
              <a:t>para</a:t>
            </a:r>
            <a:r>
              <a:rPr sz="2800" spc="570" dirty="0"/>
              <a:t>  </a:t>
            </a:r>
            <a:r>
              <a:rPr sz="2800" dirty="0"/>
              <a:t>obter</a:t>
            </a:r>
            <a:r>
              <a:rPr sz="2800" spc="560" dirty="0"/>
              <a:t>  </a:t>
            </a:r>
            <a:r>
              <a:rPr sz="2800" dirty="0"/>
              <a:t>competitividade</a:t>
            </a:r>
            <a:r>
              <a:rPr sz="2800" spc="565" dirty="0"/>
              <a:t>  </a:t>
            </a:r>
            <a:r>
              <a:rPr sz="2800" spc="-25" dirty="0"/>
              <a:t>no </a:t>
            </a:r>
            <a:r>
              <a:rPr sz="2800" dirty="0"/>
              <a:t>mercado,</a:t>
            </a:r>
            <a:r>
              <a:rPr sz="2800" spc="560" dirty="0"/>
              <a:t> </a:t>
            </a:r>
            <a:r>
              <a:rPr sz="2800" dirty="0"/>
              <a:t>portanto</a:t>
            </a:r>
            <a:r>
              <a:rPr sz="2800" spc="560" dirty="0"/>
              <a:t> </a:t>
            </a:r>
            <a:r>
              <a:rPr sz="2800" dirty="0"/>
              <a:t>é</a:t>
            </a:r>
            <a:r>
              <a:rPr sz="2800" spc="550" dirty="0"/>
              <a:t> </a:t>
            </a:r>
            <a:r>
              <a:rPr sz="2800" dirty="0"/>
              <a:t>de</a:t>
            </a:r>
            <a:r>
              <a:rPr sz="2800" spc="550" dirty="0"/>
              <a:t> </a:t>
            </a:r>
            <a:r>
              <a:rPr sz="2800" dirty="0"/>
              <a:t>suma</a:t>
            </a:r>
            <a:r>
              <a:rPr sz="2800" spc="575" dirty="0"/>
              <a:t> </a:t>
            </a:r>
            <a:r>
              <a:rPr sz="2800" dirty="0"/>
              <a:t>importância</a:t>
            </a:r>
            <a:r>
              <a:rPr sz="2800" spc="560" dirty="0"/>
              <a:t> </a:t>
            </a:r>
            <a:r>
              <a:rPr sz="2800" spc="-25" dirty="0"/>
              <a:t>que </a:t>
            </a:r>
            <a:r>
              <a:rPr sz="2800" dirty="0"/>
              <a:t>essa</a:t>
            </a:r>
            <a:r>
              <a:rPr sz="2800" spc="680" dirty="0"/>
              <a:t>   </a:t>
            </a:r>
            <a:r>
              <a:rPr sz="2800" dirty="0"/>
              <a:t>esteja</a:t>
            </a:r>
            <a:r>
              <a:rPr sz="2800" spc="680" dirty="0"/>
              <a:t>   </a:t>
            </a:r>
            <a:r>
              <a:rPr sz="2800" dirty="0"/>
              <a:t>segura.</a:t>
            </a:r>
            <a:r>
              <a:rPr sz="2800" spc="685" dirty="0"/>
              <a:t>   </a:t>
            </a:r>
            <a:r>
              <a:rPr sz="2800" dirty="0"/>
              <a:t>Esse</a:t>
            </a:r>
            <a:r>
              <a:rPr sz="2800" spc="680" dirty="0"/>
              <a:t>   </a:t>
            </a:r>
            <a:r>
              <a:rPr sz="2800" spc="-10" dirty="0"/>
              <a:t>conhecimento </a:t>
            </a:r>
            <a:r>
              <a:rPr sz="2800" dirty="0"/>
              <a:t>normalmente</a:t>
            </a:r>
            <a:r>
              <a:rPr sz="2800" spc="340" dirty="0"/>
              <a:t>   </a:t>
            </a:r>
            <a:r>
              <a:rPr sz="2800" dirty="0"/>
              <a:t>é</a:t>
            </a:r>
            <a:r>
              <a:rPr sz="2800" spc="345" dirty="0"/>
              <a:t>   </a:t>
            </a:r>
            <a:r>
              <a:rPr sz="2800" dirty="0"/>
              <a:t>proveniente</a:t>
            </a:r>
            <a:r>
              <a:rPr sz="2800" spc="345" dirty="0"/>
              <a:t>   </a:t>
            </a:r>
            <a:r>
              <a:rPr sz="2800" dirty="0"/>
              <a:t>da</a:t>
            </a:r>
            <a:r>
              <a:rPr sz="2800" spc="345" dirty="0"/>
              <a:t>   </a:t>
            </a:r>
            <a:r>
              <a:rPr sz="2800" dirty="0"/>
              <a:t>coleta</a:t>
            </a:r>
            <a:r>
              <a:rPr sz="2800" spc="345" dirty="0"/>
              <a:t>   </a:t>
            </a:r>
            <a:r>
              <a:rPr sz="2800" spc="-50" dirty="0"/>
              <a:t>e </a:t>
            </a:r>
            <a:r>
              <a:rPr sz="2800" dirty="0"/>
              <a:t>armazenamento</a:t>
            </a:r>
            <a:r>
              <a:rPr sz="2800" spc="425" dirty="0"/>
              <a:t> </a:t>
            </a:r>
            <a:r>
              <a:rPr sz="2800" dirty="0"/>
              <a:t>de</a:t>
            </a:r>
            <a:r>
              <a:rPr sz="2800" spc="400" dirty="0"/>
              <a:t> </a:t>
            </a:r>
            <a:r>
              <a:rPr sz="2800" dirty="0"/>
              <a:t>dados</a:t>
            </a:r>
            <a:r>
              <a:rPr sz="2800" spc="420" dirty="0"/>
              <a:t> </a:t>
            </a:r>
            <a:r>
              <a:rPr sz="2800" dirty="0"/>
              <a:t>feitos</a:t>
            </a:r>
            <a:r>
              <a:rPr sz="2800" spc="425" dirty="0"/>
              <a:t> </a:t>
            </a:r>
            <a:r>
              <a:rPr sz="2800" dirty="0"/>
              <a:t>pelos</a:t>
            </a:r>
            <a:r>
              <a:rPr sz="2800" spc="415" dirty="0"/>
              <a:t> </a:t>
            </a:r>
            <a:r>
              <a:rPr sz="2800" dirty="0"/>
              <a:t>SI.</a:t>
            </a:r>
            <a:r>
              <a:rPr sz="2800" spc="420" dirty="0"/>
              <a:t> </a:t>
            </a:r>
            <a:r>
              <a:rPr sz="2800" spc="-10" dirty="0"/>
              <a:t>Estes, </a:t>
            </a:r>
            <a:r>
              <a:rPr sz="2800" dirty="0"/>
              <a:t>por</a:t>
            </a:r>
            <a:r>
              <a:rPr sz="2800" spc="125" dirty="0"/>
              <a:t> </a:t>
            </a:r>
            <a:r>
              <a:rPr sz="2800" dirty="0"/>
              <a:t>sua</a:t>
            </a:r>
            <a:r>
              <a:rPr sz="2800" spc="125" dirty="0"/>
              <a:t> </a:t>
            </a:r>
            <a:r>
              <a:rPr sz="2800" dirty="0"/>
              <a:t>vez,</a:t>
            </a:r>
            <a:r>
              <a:rPr sz="2800" spc="135" dirty="0"/>
              <a:t> </a:t>
            </a:r>
            <a:r>
              <a:rPr sz="2800" spc="-30" dirty="0"/>
              <a:t>encontram-</a:t>
            </a:r>
            <a:r>
              <a:rPr sz="2800" dirty="0"/>
              <a:t>se</a:t>
            </a:r>
            <a:r>
              <a:rPr sz="2800" spc="114" dirty="0"/>
              <a:t> </a:t>
            </a:r>
            <a:r>
              <a:rPr sz="2800" dirty="0"/>
              <a:t>em</a:t>
            </a:r>
            <a:r>
              <a:rPr sz="2800" spc="140" dirty="0"/>
              <a:t> </a:t>
            </a:r>
            <a:r>
              <a:rPr sz="2800" dirty="0"/>
              <a:t>redes</a:t>
            </a:r>
            <a:r>
              <a:rPr sz="2800" spc="125" dirty="0"/>
              <a:t> </a:t>
            </a:r>
            <a:r>
              <a:rPr sz="2800" dirty="0"/>
              <a:t>internas</a:t>
            </a:r>
            <a:r>
              <a:rPr sz="2800" spc="140" dirty="0"/>
              <a:t> </a:t>
            </a:r>
            <a:r>
              <a:rPr sz="2800" spc="-25" dirty="0"/>
              <a:t>das </a:t>
            </a:r>
            <a:r>
              <a:rPr sz="2800" dirty="0"/>
              <a:t>empresas,</a:t>
            </a:r>
            <a:r>
              <a:rPr sz="2800" spc="459" dirty="0"/>
              <a:t>  </a:t>
            </a:r>
            <a:r>
              <a:rPr sz="2800" dirty="0"/>
              <a:t>as</a:t>
            </a:r>
            <a:r>
              <a:rPr sz="2800" spc="484" dirty="0"/>
              <a:t>  </a:t>
            </a:r>
            <a:r>
              <a:rPr sz="2800" dirty="0"/>
              <a:t>intranets;</a:t>
            </a:r>
            <a:r>
              <a:rPr sz="2800" spc="470" dirty="0"/>
              <a:t>  </a:t>
            </a:r>
            <a:r>
              <a:rPr sz="2800" dirty="0"/>
              <a:t>porém</a:t>
            </a:r>
            <a:r>
              <a:rPr sz="2800" spc="484" dirty="0"/>
              <a:t>  </a:t>
            </a:r>
            <a:r>
              <a:rPr sz="2800" dirty="0"/>
              <a:t>mesmo</a:t>
            </a:r>
            <a:r>
              <a:rPr sz="2800" spc="484" dirty="0"/>
              <a:t>  </a:t>
            </a:r>
            <a:r>
              <a:rPr sz="2800" spc="-25" dirty="0"/>
              <a:t>não </a:t>
            </a:r>
            <a:r>
              <a:rPr sz="2800" dirty="0"/>
              <a:t>estando</a:t>
            </a:r>
            <a:r>
              <a:rPr sz="2800" spc="85" dirty="0"/>
              <a:t>  </a:t>
            </a:r>
            <a:r>
              <a:rPr sz="2800" dirty="0"/>
              <a:t>conectadas</a:t>
            </a:r>
            <a:r>
              <a:rPr sz="2800" spc="85" dirty="0"/>
              <a:t>  </a:t>
            </a:r>
            <a:r>
              <a:rPr sz="2800" dirty="0"/>
              <a:t>à</a:t>
            </a:r>
            <a:r>
              <a:rPr sz="2800" spc="90" dirty="0"/>
              <a:t>  </a:t>
            </a:r>
            <a:r>
              <a:rPr sz="2800" dirty="0"/>
              <a:t>Internet,</a:t>
            </a:r>
            <a:r>
              <a:rPr sz="2800" spc="95" dirty="0"/>
              <a:t>  </a:t>
            </a:r>
            <a:r>
              <a:rPr sz="2800" dirty="0"/>
              <a:t>ainda</a:t>
            </a:r>
            <a:r>
              <a:rPr sz="2800" spc="95" dirty="0"/>
              <a:t>  </a:t>
            </a:r>
            <a:r>
              <a:rPr sz="2800" dirty="0"/>
              <a:t>existe</a:t>
            </a:r>
            <a:r>
              <a:rPr sz="2800" spc="85" dirty="0"/>
              <a:t>  </a:t>
            </a:r>
            <a:r>
              <a:rPr sz="2800" spc="-50" dirty="0"/>
              <a:t>o </a:t>
            </a:r>
            <a:r>
              <a:rPr sz="2800" dirty="0"/>
              <a:t>risco</a:t>
            </a:r>
            <a:r>
              <a:rPr sz="2800" spc="229" dirty="0"/>
              <a:t> </a:t>
            </a:r>
            <a:r>
              <a:rPr sz="2800" dirty="0"/>
              <a:t>de</a:t>
            </a:r>
            <a:r>
              <a:rPr sz="2800" spc="225" dirty="0"/>
              <a:t> </a:t>
            </a:r>
            <a:r>
              <a:rPr sz="2800" dirty="0"/>
              <a:t>infecção</a:t>
            </a:r>
            <a:r>
              <a:rPr sz="2800" spc="235" dirty="0"/>
              <a:t> </a:t>
            </a:r>
            <a:r>
              <a:rPr sz="2800" dirty="0"/>
              <a:t>por</a:t>
            </a:r>
            <a:r>
              <a:rPr sz="2800" spc="225" dirty="0"/>
              <a:t> </a:t>
            </a:r>
            <a:r>
              <a:rPr sz="2800" dirty="0"/>
              <a:t>vírus,</a:t>
            </a:r>
            <a:r>
              <a:rPr sz="2800" spc="235" dirty="0"/>
              <a:t> </a:t>
            </a:r>
            <a:r>
              <a:rPr sz="2800" dirty="0"/>
              <a:t>corrupção</a:t>
            </a:r>
            <a:r>
              <a:rPr sz="2800" spc="250" dirty="0"/>
              <a:t> </a:t>
            </a:r>
            <a:r>
              <a:rPr sz="2800" dirty="0"/>
              <a:t>dos</a:t>
            </a:r>
            <a:r>
              <a:rPr sz="2800" spc="229" dirty="0"/>
              <a:t> </a:t>
            </a:r>
            <a:r>
              <a:rPr sz="2800" spc="-10" dirty="0"/>
              <a:t>dados </a:t>
            </a:r>
            <a:r>
              <a:rPr sz="2800" dirty="0"/>
              <a:t>ou</a:t>
            </a:r>
            <a:r>
              <a:rPr sz="2800" spc="-70" dirty="0"/>
              <a:t> </a:t>
            </a:r>
            <a:r>
              <a:rPr sz="2800" dirty="0"/>
              <a:t>furto</a:t>
            </a:r>
            <a:r>
              <a:rPr sz="2800" spc="-60" dirty="0"/>
              <a:t> </a:t>
            </a:r>
            <a:r>
              <a:rPr sz="2800" dirty="0"/>
              <a:t>interno</a:t>
            </a:r>
            <a:r>
              <a:rPr sz="2800" spc="-45" dirty="0"/>
              <a:t> </a:t>
            </a:r>
            <a:r>
              <a:rPr sz="2800" dirty="0"/>
              <a:t>de</a:t>
            </a:r>
            <a:r>
              <a:rPr sz="2800" spc="-55" dirty="0"/>
              <a:t> </a:t>
            </a:r>
            <a:r>
              <a:rPr sz="2800" spc="-10" dirty="0"/>
              <a:t>informação.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461594"/>
            <a:ext cx="57727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"/>
                <a:cs typeface="Calibri"/>
              </a:rPr>
              <a:t>Segurança</a:t>
            </a:r>
            <a:r>
              <a:rPr sz="4400" b="0" spc="-90" dirty="0">
                <a:latin typeface="Calibri"/>
                <a:cs typeface="Calibri"/>
              </a:rPr>
              <a:t> </a:t>
            </a:r>
            <a:r>
              <a:rPr sz="4400" b="0" dirty="0">
                <a:latin typeface="Calibri"/>
                <a:cs typeface="Calibri"/>
              </a:rPr>
              <a:t>da</a:t>
            </a:r>
            <a:r>
              <a:rPr sz="4400" b="0" spc="-65" dirty="0">
                <a:latin typeface="Calibri"/>
                <a:cs typeface="Calibri"/>
              </a:rPr>
              <a:t> </a:t>
            </a:r>
            <a:r>
              <a:rPr sz="4400" b="0" spc="-10" dirty="0">
                <a:latin typeface="Calibri"/>
                <a:cs typeface="Calibri"/>
              </a:rPr>
              <a:t>Informação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214422"/>
            <a:ext cx="8073390" cy="468032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355600" marR="5080" indent="-343535" algn="just">
              <a:lnSpc>
                <a:spcPts val="2600"/>
              </a:lnSpc>
              <a:spcBef>
                <a:spcPts val="720"/>
              </a:spcBef>
              <a:buFont typeface="Arial MT"/>
              <a:buChar char="•"/>
              <a:tabLst>
                <a:tab pos="355600" algn="l"/>
                <a:tab pos="1571625" algn="l"/>
                <a:tab pos="2129790" algn="l"/>
                <a:tab pos="3600450" algn="l"/>
                <a:tab pos="4338320" algn="l"/>
                <a:tab pos="5794375" algn="l"/>
                <a:tab pos="6402070" algn="l"/>
              </a:tabLst>
            </a:pPr>
            <a:r>
              <a:rPr sz="2700" spc="-10" dirty="0">
                <a:latin typeface="Calibri"/>
                <a:cs typeface="Calibri"/>
              </a:rPr>
              <a:t>Dentre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as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ameaças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aos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sistemas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de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informação, </a:t>
            </a:r>
            <a:r>
              <a:rPr sz="2700" dirty="0">
                <a:latin typeface="Calibri"/>
                <a:cs typeface="Calibri"/>
              </a:rPr>
              <a:t>podemos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citar:</a:t>
            </a:r>
            <a:endParaRPr sz="2700">
              <a:latin typeface="Calibri"/>
              <a:cs typeface="Calibri"/>
            </a:endParaRPr>
          </a:p>
          <a:p>
            <a:pPr marL="12700" marR="221615" indent="353060" algn="just">
              <a:lnSpc>
                <a:spcPct val="80000"/>
              </a:lnSpc>
              <a:spcBef>
                <a:spcPts val="665"/>
              </a:spcBef>
              <a:buAutoNum type="arabicPlain"/>
              <a:tabLst>
                <a:tab pos="365760" algn="l"/>
              </a:tabLst>
            </a:pPr>
            <a:r>
              <a:rPr sz="2700" b="1" dirty="0">
                <a:latin typeface="Calibri"/>
                <a:cs typeface="Calibri"/>
              </a:rPr>
              <a:t>DNS</a:t>
            </a:r>
            <a:r>
              <a:rPr sz="2700" b="1" spc="-7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(Domain</a:t>
            </a:r>
            <a:r>
              <a:rPr sz="2700" b="1" spc="-6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Name</a:t>
            </a:r>
            <a:r>
              <a:rPr sz="2700" b="1" spc="-40" dirty="0">
                <a:latin typeface="Calibri"/>
                <a:cs typeface="Calibri"/>
              </a:rPr>
              <a:t> </a:t>
            </a:r>
            <a:r>
              <a:rPr sz="2700" b="1" spc="-10" dirty="0">
                <a:latin typeface="Calibri"/>
                <a:cs typeface="Calibri"/>
              </a:rPr>
              <a:t>System):</a:t>
            </a:r>
            <a:r>
              <a:rPr sz="2700" b="1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Serviço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que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converte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o </a:t>
            </a:r>
            <a:r>
              <a:rPr sz="2700" dirty="0">
                <a:latin typeface="Calibri"/>
                <a:cs typeface="Calibri"/>
              </a:rPr>
              <a:t>endereço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IP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em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um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nome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único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identificação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na </a:t>
            </a:r>
            <a:r>
              <a:rPr sz="2700" spc="-10" dirty="0">
                <a:latin typeface="Calibri"/>
                <a:cs typeface="Calibri"/>
              </a:rPr>
              <a:t>internet.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Quando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possuem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problemas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configuração, </a:t>
            </a:r>
            <a:r>
              <a:rPr sz="2700" dirty="0">
                <a:latin typeface="Calibri"/>
                <a:cs typeface="Calibri"/>
              </a:rPr>
              <a:t>podem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servir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clonar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páginas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Internet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ou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desferir </a:t>
            </a:r>
            <a:r>
              <a:rPr sz="2700" dirty="0">
                <a:latin typeface="Calibri"/>
                <a:cs typeface="Calibri"/>
              </a:rPr>
              <a:t>ataques</a:t>
            </a:r>
            <a:r>
              <a:rPr sz="2700" spc="-10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consumo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spc="-10">
                <a:latin typeface="Calibri"/>
                <a:cs typeface="Calibri"/>
              </a:rPr>
              <a:t>banda.</a:t>
            </a:r>
            <a:endParaRPr lang="pt-BR" sz="2700" spc="-10" dirty="0">
              <a:latin typeface="Calibri"/>
              <a:cs typeface="Calibri"/>
            </a:endParaRPr>
          </a:p>
          <a:p>
            <a:pPr marL="12700" marR="221615" indent="353060" algn="just">
              <a:lnSpc>
                <a:spcPct val="80000"/>
              </a:lnSpc>
              <a:spcBef>
                <a:spcPts val="665"/>
              </a:spcBef>
              <a:tabLst>
                <a:tab pos="365760" algn="l"/>
              </a:tabLst>
            </a:pPr>
            <a:endParaRPr sz="2700">
              <a:latin typeface="Calibri"/>
              <a:cs typeface="Calibri"/>
            </a:endParaRPr>
          </a:p>
          <a:p>
            <a:pPr marL="12700" marR="121920" indent="353060" algn="just">
              <a:lnSpc>
                <a:spcPct val="80000"/>
              </a:lnSpc>
              <a:spcBef>
                <a:spcPts val="645"/>
              </a:spcBef>
              <a:buAutoNum type="arabicPlain"/>
              <a:tabLst>
                <a:tab pos="365760" algn="l"/>
              </a:tabLst>
            </a:pPr>
            <a:r>
              <a:rPr sz="2700" b="1" dirty="0">
                <a:latin typeface="Calibri"/>
                <a:cs typeface="Calibri"/>
              </a:rPr>
              <a:t>Vírus:</a:t>
            </a:r>
            <a:r>
              <a:rPr sz="2700" b="1" spc="-3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Programas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ou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parte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programas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que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precisam </a:t>
            </a:r>
            <a:r>
              <a:rPr sz="2700" dirty="0">
                <a:latin typeface="Calibri"/>
                <a:cs typeface="Calibri"/>
              </a:rPr>
              <a:t>ser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ativados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uma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máquina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hospedeira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se </a:t>
            </a:r>
            <a:r>
              <a:rPr sz="2700" spc="-40" dirty="0">
                <a:latin typeface="Calibri"/>
                <a:cs typeface="Calibri"/>
              </a:rPr>
              <a:t>proliferar.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Normalmente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distribuídos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dentro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arquivos </a:t>
            </a:r>
            <a:r>
              <a:rPr sz="2700" dirty="0">
                <a:latin typeface="Calibri"/>
                <a:cs typeface="Calibri"/>
              </a:rPr>
              <a:t>como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planilhas</a:t>
            </a:r>
            <a:r>
              <a:rPr sz="2700" spc="-1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eletrônicas,</a:t>
            </a:r>
            <a:r>
              <a:rPr sz="2700" spc="-9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documentos</a:t>
            </a:r>
            <a:r>
              <a:rPr sz="2700" spc="-1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eletrônicos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e </a:t>
            </a:r>
            <a:r>
              <a:rPr sz="2700" spc="-10" dirty="0">
                <a:latin typeface="Calibri"/>
                <a:cs typeface="Calibri"/>
              </a:rPr>
              <a:t>links.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461594"/>
            <a:ext cx="57727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"/>
                <a:cs typeface="Calibri"/>
              </a:rPr>
              <a:t>Segurança</a:t>
            </a:r>
            <a:r>
              <a:rPr sz="4400" b="0" spc="-90" dirty="0">
                <a:latin typeface="Calibri"/>
                <a:cs typeface="Calibri"/>
              </a:rPr>
              <a:t> </a:t>
            </a:r>
            <a:r>
              <a:rPr sz="4400" b="0" dirty="0">
                <a:latin typeface="Calibri"/>
                <a:cs typeface="Calibri"/>
              </a:rPr>
              <a:t>da</a:t>
            </a:r>
            <a:r>
              <a:rPr sz="4400" b="0" spc="-65" dirty="0">
                <a:latin typeface="Calibri"/>
                <a:cs typeface="Calibri"/>
              </a:rPr>
              <a:t> </a:t>
            </a:r>
            <a:r>
              <a:rPr sz="4400" b="0" spc="-10" dirty="0">
                <a:latin typeface="Calibri"/>
                <a:cs typeface="Calibri"/>
              </a:rPr>
              <a:t>Informação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93725" y="1551050"/>
            <a:ext cx="8335993" cy="4026742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 indent="412115" algn="just">
              <a:lnSpc>
                <a:spcPct val="90000"/>
              </a:lnSpc>
              <a:spcBef>
                <a:spcPts val="459"/>
              </a:spcBef>
              <a:buAutoNum type="arabicPlain" startAt="3"/>
              <a:tabLst>
                <a:tab pos="424815" algn="l"/>
              </a:tabLst>
            </a:pPr>
            <a:r>
              <a:rPr sz="2800" b="1" dirty="0">
                <a:latin typeface="Calibri"/>
                <a:cs typeface="Calibri"/>
              </a:rPr>
              <a:t>Worms: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dirty="0"/>
              <a:t>Diferente</a:t>
            </a:r>
            <a:r>
              <a:rPr sz="2800" spc="30" dirty="0"/>
              <a:t> </a:t>
            </a:r>
            <a:r>
              <a:rPr sz="2800" dirty="0"/>
              <a:t>dos</a:t>
            </a:r>
            <a:r>
              <a:rPr sz="2800" spc="30" dirty="0"/>
              <a:t> </a:t>
            </a:r>
            <a:r>
              <a:rPr sz="2800" dirty="0"/>
              <a:t>vírus,</a:t>
            </a:r>
            <a:r>
              <a:rPr sz="2800" spc="15" dirty="0"/>
              <a:t> </a:t>
            </a:r>
            <a:r>
              <a:rPr sz="2800" dirty="0"/>
              <a:t>os</a:t>
            </a:r>
            <a:r>
              <a:rPr sz="2800" spc="25" dirty="0"/>
              <a:t> </a:t>
            </a:r>
            <a:r>
              <a:rPr sz="2800" dirty="0"/>
              <a:t>worms</a:t>
            </a:r>
            <a:r>
              <a:rPr sz="2800" spc="40" dirty="0"/>
              <a:t> </a:t>
            </a:r>
            <a:r>
              <a:rPr sz="2800" dirty="0"/>
              <a:t>são</a:t>
            </a:r>
            <a:r>
              <a:rPr sz="2800" spc="25" dirty="0"/>
              <a:t> </a:t>
            </a:r>
            <a:r>
              <a:rPr sz="2800" spc="-10" dirty="0"/>
              <a:t>ativos </a:t>
            </a:r>
            <a:r>
              <a:rPr sz="2800" dirty="0"/>
              <a:t>e</a:t>
            </a:r>
            <a:r>
              <a:rPr sz="2800" spc="350" dirty="0"/>
              <a:t> </a:t>
            </a:r>
            <a:r>
              <a:rPr sz="2800" dirty="0"/>
              <a:t>procuram</a:t>
            </a:r>
            <a:r>
              <a:rPr sz="2800" spc="350" dirty="0"/>
              <a:t> </a:t>
            </a:r>
            <a:r>
              <a:rPr sz="2800" dirty="0"/>
              <a:t>por</a:t>
            </a:r>
            <a:r>
              <a:rPr sz="2800" spc="350" dirty="0"/>
              <a:t> </a:t>
            </a:r>
            <a:r>
              <a:rPr sz="2800" dirty="0"/>
              <a:t>portas</a:t>
            </a:r>
            <a:r>
              <a:rPr sz="2800" spc="345" dirty="0"/>
              <a:t> </a:t>
            </a:r>
            <a:r>
              <a:rPr sz="2800" dirty="0"/>
              <a:t>abertas</a:t>
            </a:r>
            <a:r>
              <a:rPr sz="2800" spc="355" dirty="0"/>
              <a:t> </a:t>
            </a:r>
            <a:r>
              <a:rPr sz="2800" dirty="0"/>
              <a:t>nos</a:t>
            </a:r>
            <a:r>
              <a:rPr sz="2800" spc="345" dirty="0"/>
              <a:t> </a:t>
            </a:r>
            <a:r>
              <a:rPr sz="2800" dirty="0"/>
              <a:t>sistemas</a:t>
            </a:r>
            <a:r>
              <a:rPr sz="2800" spc="330" dirty="0"/>
              <a:t> </a:t>
            </a:r>
            <a:r>
              <a:rPr sz="2800" spc="-10" dirty="0"/>
              <a:t>para, </a:t>
            </a:r>
            <a:r>
              <a:rPr sz="2800" dirty="0"/>
              <a:t>invadir,</a:t>
            </a:r>
            <a:r>
              <a:rPr sz="2800" spc="290" dirty="0"/>
              <a:t>  </a:t>
            </a:r>
            <a:r>
              <a:rPr sz="2800" dirty="0"/>
              <a:t>se</a:t>
            </a:r>
            <a:r>
              <a:rPr sz="2800" spc="295" dirty="0"/>
              <a:t>  </a:t>
            </a:r>
            <a:r>
              <a:rPr sz="2800" dirty="0"/>
              <a:t>multiplicar</a:t>
            </a:r>
            <a:r>
              <a:rPr sz="2800" spc="290" dirty="0"/>
              <a:t>  </a:t>
            </a:r>
            <a:r>
              <a:rPr sz="2800" dirty="0"/>
              <a:t>e</a:t>
            </a:r>
            <a:r>
              <a:rPr sz="2800" spc="295" dirty="0"/>
              <a:t>  </a:t>
            </a:r>
            <a:r>
              <a:rPr sz="2800" dirty="0"/>
              <a:t>infectar</a:t>
            </a:r>
            <a:r>
              <a:rPr sz="2800" spc="295" dirty="0"/>
              <a:t>  </a:t>
            </a:r>
            <a:r>
              <a:rPr sz="2800" dirty="0"/>
              <a:t>redes</a:t>
            </a:r>
            <a:r>
              <a:rPr sz="2800" spc="295" dirty="0"/>
              <a:t>  </a:t>
            </a:r>
            <a:r>
              <a:rPr sz="2800" spc="-10" dirty="0"/>
              <a:t>inteiras </a:t>
            </a:r>
            <a:r>
              <a:rPr sz="2800" dirty="0"/>
              <a:t>causando</a:t>
            </a:r>
            <a:r>
              <a:rPr sz="2800" spc="320" dirty="0"/>
              <a:t> </a:t>
            </a:r>
            <a:r>
              <a:rPr sz="2800" dirty="0"/>
              <a:t>problemas</a:t>
            </a:r>
            <a:r>
              <a:rPr sz="2800" spc="315" dirty="0"/>
              <a:t> </a:t>
            </a:r>
            <a:r>
              <a:rPr sz="2800" dirty="0"/>
              <a:t>aos</a:t>
            </a:r>
            <a:r>
              <a:rPr sz="2800" spc="310" dirty="0"/>
              <a:t> </a:t>
            </a:r>
            <a:r>
              <a:rPr sz="2800" dirty="0"/>
              <a:t>sistemas.</a:t>
            </a:r>
            <a:r>
              <a:rPr sz="2800" spc="310" dirty="0"/>
              <a:t> </a:t>
            </a:r>
            <a:r>
              <a:rPr sz="2800" dirty="0"/>
              <a:t>Transmitido</a:t>
            </a:r>
            <a:r>
              <a:rPr sz="2800" spc="325" dirty="0"/>
              <a:t> </a:t>
            </a:r>
            <a:r>
              <a:rPr sz="2800" spc="-25" dirty="0"/>
              <a:t>de </a:t>
            </a:r>
            <a:r>
              <a:rPr sz="2800" dirty="0"/>
              <a:t>máquina</a:t>
            </a:r>
            <a:r>
              <a:rPr sz="2800" spc="-45" dirty="0"/>
              <a:t> </a:t>
            </a:r>
            <a:r>
              <a:rPr sz="2800" dirty="0"/>
              <a:t>a</a:t>
            </a:r>
            <a:r>
              <a:rPr sz="2800" spc="-25" dirty="0"/>
              <a:t> </a:t>
            </a:r>
            <a:r>
              <a:rPr sz="2800" dirty="0"/>
              <a:t>máquina</a:t>
            </a:r>
            <a:r>
              <a:rPr sz="2800" spc="-30" dirty="0"/>
              <a:t> </a:t>
            </a:r>
            <a:r>
              <a:rPr sz="2800" dirty="0"/>
              <a:t>via</a:t>
            </a:r>
            <a:r>
              <a:rPr sz="2800" spc="-30" dirty="0"/>
              <a:t> </a:t>
            </a:r>
            <a:r>
              <a:rPr sz="2800" dirty="0"/>
              <a:t>rede</a:t>
            </a:r>
            <a:r>
              <a:rPr sz="2800" spc="-30" dirty="0"/>
              <a:t> </a:t>
            </a:r>
            <a:r>
              <a:rPr sz="2800" dirty="0"/>
              <a:t>ou</a:t>
            </a:r>
            <a:r>
              <a:rPr sz="2800" spc="-25" dirty="0"/>
              <a:t> </a:t>
            </a:r>
            <a:r>
              <a:rPr sz="2800" spc="-10" dirty="0"/>
              <a:t>periféricos.</a:t>
            </a:r>
          </a:p>
          <a:p>
            <a:pPr marL="12700" marR="5715" indent="411480" algn="just">
              <a:lnSpc>
                <a:spcPct val="90000"/>
              </a:lnSpc>
              <a:spcBef>
                <a:spcPts val="720"/>
              </a:spcBef>
              <a:buAutoNum type="arabicPlain" startAt="3"/>
              <a:tabLst>
                <a:tab pos="424180" algn="l"/>
              </a:tabLst>
            </a:pPr>
            <a:r>
              <a:rPr sz="2800" b="1" dirty="0">
                <a:latin typeface="Calibri"/>
                <a:cs typeface="Calibri"/>
              </a:rPr>
              <a:t>Trojan</a:t>
            </a:r>
            <a:r>
              <a:rPr sz="2800" b="1" spc="-6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Horses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(Cavalos</a:t>
            </a:r>
            <a:r>
              <a:rPr sz="2800" b="1" spc="-4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de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Tróia):</a:t>
            </a:r>
            <a:r>
              <a:rPr sz="2800" b="1" spc="-45" dirty="0">
                <a:latin typeface="Calibri"/>
                <a:cs typeface="Calibri"/>
              </a:rPr>
              <a:t> </a:t>
            </a:r>
            <a:r>
              <a:rPr sz="2800" dirty="0"/>
              <a:t>Programas</a:t>
            </a:r>
            <a:r>
              <a:rPr sz="2800" spc="-50" dirty="0"/>
              <a:t> </a:t>
            </a:r>
            <a:r>
              <a:rPr sz="2800" spc="-25" dirty="0"/>
              <a:t>que </a:t>
            </a:r>
            <a:r>
              <a:rPr sz="2800" dirty="0"/>
              <a:t>realizam</a:t>
            </a:r>
            <a:r>
              <a:rPr sz="2800" spc="245" dirty="0"/>
              <a:t> </a:t>
            </a:r>
            <a:r>
              <a:rPr sz="2800" dirty="0"/>
              <a:t>a</a:t>
            </a:r>
            <a:r>
              <a:rPr sz="2800" spc="254" dirty="0"/>
              <a:t> </a:t>
            </a:r>
            <a:r>
              <a:rPr sz="2800" dirty="0"/>
              <a:t>função</a:t>
            </a:r>
            <a:r>
              <a:rPr sz="2800" spc="240" dirty="0"/>
              <a:t> </a:t>
            </a:r>
            <a:r>
              <a:rPr sz="2800" dirty="0"/>
              <a:t>para</a:t>
            </a:r>
            <a:r>
              <a:rPr sz="2800" spc="254" dirty="0"/>
              <a:t> </a:t>
            </a:r>
            <a:r>
              <a:rPr sz="2800" dirty="0"/>
              <a:t>qual</a:t>
            </a:r>
            <a:r>
              <a:rPr sz="2800" spc="240" dirty="0"/>
              <a:t> </a:t>
            </a:r>
            <a:r>
              <a:rPr sz="2800" dirty="0"/>
              <a:t>foram</a:t>
            </a:r>
            <a:r>
              <a:rPr sz="2800" spc="250" dirty="0"/>
              <a:t> </a:t>
            </a:r>
            <a:r>
              <a:rPr sz="2800" dirty="0"/>
              <a:t>feitos</a:t>
            </a:r>
            <a:r>
              <a:rPr sz="2800" spc="245" dirty="0"/>
              <a:t> </a:t>
            </a:r>
            <a:r>
              <a:rPr sz="2800" dirty="0"/>
              <a:t>e</a:t>
            </a:r>
            <a:r>
              <a:rPr sz="2800" spc="245" dirty="0"/>
              <a:t> </a:t>
            </a:r>
            <a:r>
              <a:rPr sz="2800" spc="-10" dirty="0"/>
              <a:t>alguma </a:t>
            </a:r>
            <a:r>
              <a:rPr sz="2800" dirty="0"/>
              <a:t>outra</a:t>
            </a:r>
            <a:r>
              <a:rPr sz="2800" spc="380" dirty="0"/>
              <a:t>   </a:t>
            </a:r>
            <a:r>
              <a:rPr sz="2800" dirty="0"/>
              <a:t>ação</a:t>
            </a:r>
            <a:r>
              <a:rPr sz="2800" spc="390" dirty="0"/>
              <a:t>   </a:t>
            </a:r>
            <a:r>
              <a:rPr sz="2800" dirty="0"/>
              <a:t>maliciosa,</a:t>
            </a:r>
            <a:r>
              <a:rPr sz="2800" spc="380" dirty="0"/>
              <a:t>   </a:t>
            </a:r>
            <a:r>
              <a:rPr sz="2800" dirty="0"/>
              <a:t>não</a:t>
            </a:r>
            <a:r>
              <a:rPr sz="2800" spc="385" dirty="0"/>
              <a:t>   </a:t>
            </a:r>
            <a:r>
              <a:rPr sz="2800" dirty="0"/>
              <a:t>desejada.</a:t>
            </a:r>
            <a:r>
              <a:rPr sz="2800" spc="385" dirty="0"/>
              <a:t>   </a:t>
            </a:r>
            <a:r>
              <a:rPr sz="2800" spc="-10" dirty="0"/>
              <a:t>Esses </a:t>
            </a:r>
            <a:r>
              <a:rPr sz="2800" dirty="0"/>
              <a:t>programas</a:t>
            </a:r>
            <a:r>
              <a:rPr sz="2800" spc="204" dirty="0"/>
              <a:t> </a:t>
            </a:r>
            <a:r>
              <a:rPr sz="2800" dirty="0"/>
              <a:t>são</a:t>
            </a:r>
            <a:r>
              <a:rPr sz="2800" spc="200" dirty="0"/>
              <a:t> </a:t>
            </a:r>
            <a:r>
              <a:rPr sz="2800" dirty="0"/>
              <a:t>recebidos</a:t>
            </a:r>
            <a:r>
              <a:rPr sz="2800" spc="210" dirty="0"/>
              <a:t> </a:t>
            </a:r>
            <a:r>
              <a:rPr sz="2800" dirty="0"/>
              <a:t>como</a:t>
            </a:r>
            <a:r>
              <a:rPr sz="2800" spc="210" dirty="0"/>
              <a:t> </a:t>
            </a:r>
            <a:r>
              <a:rPr sz="2800" dirty="0"/>
              <a:t>“presentes”:</a:t>
            </a:r>
            <a:r>
              <a:rPr sz="2800" spc="200" dirty="0"/>
              <a:t> </a:t>
            </a:r>
            <a:r>
              <a:rPr sz="2800" spc="-10" dirty="0"/>
              <a:t>jogos, proteções</a:t>
            </a:r>
            <a:r>
              <a:rPr sz="2800" spc="-90" dirty="0"/>
              <a:t> </a:t>
            </a:r>
            <a:r>
              <a:rPr sz="2800" dirty="0"/>
              <a:t>de</a:t>
            </a:r>
            <a:r>
              <a:rPr sz="2800" spc="-65" dirty="0"/>
              <a:t> </a:t>
            </a:r>
            <a:r>
              <a:rPr sz="2800" dirty="0"/>
              <a:t>tela,</a:t>
            </a:r>
            <a:r>
              <a:rPr sz="2800" spc="-80" dirty="0"/>
              <a:t> </a:t>
            </a:r>
            <a:r>
              <a:rPr sz="2800" dirty="0"/>
              <a:t>cartões</a:t>
            </a:r>
            <a:r>
              <a:rPr sz="2800" spc="-80" dirty="0"/>
              <a:t> </a:t>
            </a:r>
            <a:r>
              <a:rPr sz="2800" dirty="0"/>
              <a:t>virtuais,</a:t>
            </a:r>
            <a:r>
              <a:rPr sz="2800" spc="-85" dirty="0"/>
              <a:t> </a:t>
            </a:r>
            <a:r>
              <a:rPr sz="2800" dirty="0"/>
              <a:t>fotos</a:t>
            </a:r>
            <a:r>
              <a:rPr sz="2800" spc="-70" dirty="0"/>
              <a:t> </a:t>
            </a:r>
            <a:r>
              <a:rPr sz="2800" dirty="0"/>
              <a:t>e</a:t>
            </a:r>
            <a:r>
              <a:rPr sz="2800" spc="-80" dirty="0"/>
              <a:t> </a:t>
            </a:r>
            <a:r>
              <a:rPr sz="2800" spc="-20" dirty="0"/>
              <a:t>etc.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461594"/>
            <a:ext cx="57727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"/>
                <a:cs typeface="Calibri"/>
              </a:rPr>
              <a:t>Segurança</a:t>
            </a:r>
            <a:r>
              <a:rPr sz="4400" b="0" spc="-90" dirty="0">
                <a:latin typeface="Calibri"/>
                <a:cs typeface="Calibri"/>
              </a:rPr>
              <a:t> </a:t>
            </a:r>
            <a:r>
              <a:rPr sz="4400" b="0" dirty="0">
                <a:latin typeface="Calibri"/>
                <a:cs typeface="Calibri"/>
              </a:rPr>
              <a:t>da</a:t>
            </a:r>
            <a:r>
              <a:rPr sz="4400" b="0" spc="-65" dirty="0">
                <a:latin typeface="Calibri"/>
                <a:cs typeface="Calibri"/>
              </a:rPr>
              <a:t> </a:t>
            </a:r>
            <a:r>
              <a:rPr sz="4400" b="0" spc="-10" dirty="0">
                <a:latin typeface="Calibri"/>
                <a:cs typeface="Calibri"/>
              </a:rPr>
              <a:t>Informação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5295" cy="3050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50215" algn="just">
              <a:lnSpc>
                <a:spcPct val="100000"/>
              </a:lnSpc>
              <a:spcBef>
                <a:spcPts val="105"/>
              </a:spcBef>
              <a:buAutoNum type="arabicPlain" startAt="5"/>
              <a:tabLst>
                <a:tab pos="462915" algn="l"/>
              </a:tabLst>
            </a:pPr>
            <a:r>
              <a:rPr sz="3200" b="1" dirty="0">
                <a:latin typeface="Calibri"/>
                <a:cs typeface="Calibri"/>
              </a:rPr>
              <a:t>Spywares:</a:t>
            </a:r>
            <a:r>
              <a:rPr sz="3200" b="1" spc="1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Programas</a:t>
            </a:r>
            <a:r>
              <a:rPr sz="3200" spc="1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1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ao</a:t>
            </a:r>
            <a:r>
              <a:rPr sz="3200" spc="1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</a:t>
            </a:r>
            <a:r>
              <a:rPr sz="3200" spc="1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alojarem</a:t>
            </a:r>
            <a:r>
              <a:rPr sz="3200" spc="15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em </a:t>
            </a:r>
            <a:r>
              <a:rPr sz="3200" dirty="0">
                <a:latin typeface="Calibri"/>
                <a:cs typeface="Calibri"/>
              </a:rPr>
              <a:t>um</a:t>
            </a:r>
            <a:r>
              <a:rPr sz="3200" spc="6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computador</a:t>
            </a:r>
            <a:r>
              <a:rPr sz="3200" spc="6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transmitem</a:t>
            </a:r>
            <a:r>
              <a:rPr sz="3200" spc="6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informações</a:t>
            </a:r>
            <a:r>
              <a:rPr sz="3200" spc="64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para </a:t>
            </a:r>
            <a:r>
              <a:rPr sz="3200" dirty="0">
                <a:latin typeface="Calibri"/>
                <a:cs typeface="Calibri"/>
              </a:rPr>
              <a:t>computadores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remotos,</a:t>
            </a:r>
            <a:r>
              <a:rPr sz="3200" spc="2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para</a:t>
            </a:r>
            <a:r>
              <a:rPr sz="3200" spc="25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2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sejam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usadas </a:t>
            </a:r>
            <a:r>
              <a:rPr sz="3200" dirty="0">
                <a:latin typeface="Calibri"/>
                <a:cs typeface="Calibri"/>
              </a:rPr>
              <a:t>por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terceiros.</a:t>
            </a:r>
            <a:endParaRPr sz="3200">
              <a:latin typeface="Calibri"/>
              <a:cs typeface="Calibri"/>
            </a:endParaRPr>
          </a:p>
          <a:p>
            <a:pPr marL="12700" marR="5080" indent="461009" algn="just">
              <a:lnSpc>
                <a:spcPct val="100000"/>
              </a:lnSpc>
              <a:spcBef>
                <a:spcPts val="770"/>
              </a:spcBef>
              <a:buFont typeface="Calibri"/>
              <a:buAutoNum type="arabicPlain" startAt="5"/>
              <a:tabLst>
                <a:tab pos="473709" algn="l"/>
              </a:tabLst>
            </a:pPr>
            <a:r>
              <a:rPr sz="3200" b="1" dirty="0">
                <a:latin typeface="Calibri"/>
                <a:cs typeface="Calibri"/>
              </a:rPr>
              <a:t>Spams:</a:t>
            </a:r>
            <a:r>
              <a:rPr sz="3200" b="1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E-mails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distribuídos</a:t>
            </a:r>
            <a:r>
              <a:rPr sz="3200" spc="2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</a:t>
            </a:r>
            <a:r>
              <a:rPr sz="3200" spc="25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massa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254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sem </a:t>
            </a:r>
            <a:r>
              <a:rPr sz="3200" spc="-10" dirty="0">
                <a:latin typeface="Calibri"/>
                <a:cs typeface="Calibri"/>
              </a:rPr>
              <a:t>autorização,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podendo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ou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não</a:t>
            </a:r>
            <a:r>
              <a:rPr sz="3200" spc="-10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conter</a:t>
            </a:r>
            <a:r>
              <a:rPr sz="3200" spc="-1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vírus.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461594"/>
            <a:ext cx="57727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"/>
                <a:cs typeface="Calibri"/>
              </a:rPr>
              <a:t>Segurança</a:t>
            </a:r>
            <a:r>
              <a:rPr sz="4400" b="0" spc="-90" dirty="0">
                <a:latin typeface="Calibri"/>
                <a:cs typeface="Calibri"/>
              </a:rPr>
              <a:t> </a:t>
            </a:r>
            <a:r>
              <a:rPr sz="4400" b="0" dirty="0">
                <a:latin typeface="Calibri"/>
                <a:cs typeface="Calibri"/>
              </a:rPr>
              <a:t>da</a:t>
            </a:r>
            <a:r>
              <a:rPr sz="4400" b="0" spc="-65" dirty="0">
                <a:latin typeface="Calibri"/>
                <a:cs typeface="Calibri"/>
              </a:rPr>
              <a:t> </a:t>
            </a:r>
            <a:r>
              <a:rPr sz="4400" b="0" spc="-10" dirty="0">
                <a:latin typeface="Calibri"/>
                <a:cs typeface="Calibri"/>
              </a:rPr>
              <a:t>Informação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357298"/>
            <a:ext cx="8074659" cy="4008148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 marR="6985" indent="515620" algn="just">
              <a:lnSpc>
                <a:spcPct val="80000"/>
              </a:lnSpc>
              <a:spcBef>
                <a:spcPts val="819"/>
              </a:spcBef>
              <a:buAutoNum type="arabicPlain" startAt="7"/>
              <a:tabLst>
                <a:tab pos="528320" algn="l"/>
              </a:tabLst>
            </a:pPr>
            <a:r>
              <a:rPr sz="2800" b="1" dirty="0">
                <a:latin typeface="Calibri"/>
                <a:cs typeface="Calibri"/>
              </a:rPr>
              <a:t>Hackers:</a:t>
            </a:r>
            <a:r>
              <a:rPr sz="2800" b="1" spc="75" dirty="0">
                <a:latin typeface="Calibri"/>
                <a:cs typeface="Calibri"/>
              </a:rPr>
              <a:t>  </a:t>
            </a:r>
            <a:r>
              <a:rPr sz="2800" dirty="0"/>
              <a:t>Denominação</a:t>
            </a:r>
            <a:r>
              <a:rPr sz="2800" spc="75" dirty="0"/>
              <a:t>  </a:t>
            </a:r>
            <a:r>
              <a:rPr sz="2800" dirty="0"/>
              <a:t>genérica</a:t>
            </a:r>
            <a:r>
              <a:rPr sz="2800" spc="75" dirty="0"/>
              <a:t>  </a:t>
            </a:r>
            <a:r>
              <a:rPr sz="2800" dirty="0"/>
              <a:t>para</a:t>
            </a:r>
            <a:r>
              <a:rPr sz="2800" spc="75" dirty="0"/>
              <a:t>  </a:t>
            </a:r>
            <a:r>
              <a:rPr sz="2800" spc="-10" dirty="0"/>
              <a:t>pessoas </a:t>
            </a:r>
            <a:r>
              <a:rPr sz="2800" dirty="0"/>
              <a:t>com</a:t>
            </a:r>
            <a:r>
              <a:rPr sz="2800" spc="275" dirty="0"/>
              <a:t> </a:t>
            </a:r>
            <a:r>
              <a:rPr sz="2800" dirty="0"/>
              <a:t>bom</a:t>
            </a:r>
            <a:r>
              <a:rPr sz="2800" spc="254" dirty="0"/>
              <a:t> </a:t>
            </a:r>
            <a:r>
              <a:rPr sz="2800" dirty="0"/>
              <a:t>conhecimento</a:t>
            </a:r>
            <a:r>
              <a:rPr sz="2800" spc="270" dirty="0"/>
              <a:t> </a:t>
            </a:r>
            <a:r>
              <a:rPr sz="2800" dirty="0"/>
              <a:t>de</a:t>
            </a:r>
            <a:r>
              <a:rPr sz="2800" spc="270" dirty="0"/>
              <a:t> </a:t>
            </a:r>
            <a:r>
              <a:rPr sz="2800" dirty="0"/>
              <a:t>informática,</a:t>
            </a:r>
            <a:r>
              <a:rPr sz="2800" spc="275" dirty="0"/>
              <a:t> </a:t>
            </a:r>
            <a:r>
              <a:rPr sz="2800" dirty="0"/>
              <a:t>que</a:t>
            </a:r>
            <a:r>
              <a:rPr sz="2800" spc="265" dirty="0"/>
              <a:t> </a:t>
            </a:r>
            <a:r>
              <a:rPr sz="2800" spc="-20" dirty="0"/>
              <a:t>usam </a:t>
            </a:r>
            <a:r>
              <a:rPr sz="2800" dirty="0"/>
              <a:t>esse</a:t>
            </a:r>
            <a:r>
              <a:rPr sz="2800" spc="580" dirty="0"/>
              <a:t> </a:t>
            </a:r>
            <a:r>
              <a:rPr sz="2800" dirty="0"/>
              <a:t>conhecimento</a:t>
            </a:r>
            <a:r>
              <a:rPr sz="2800" spc="605" dirty="0"/>
              <a:t> </a:t>
            </a:r>
            <a:r>
              <a:rPr sz="2800" dirty="0"/>
              <a:t>para</a:t>
            </a:r>
            <a:r>
              <a:rPr sz="2800" spc="605" dirty="0"/>
              <a:t> </a:t>
            </a:r>
            <a:r>
              <a:rPr sz="2800" dirty="0"/>
              <a:t>invadir</a:t>
            </a:r>
            <a:r>
              <a:rPr sz="2800" spc="590" dirty="0"/>
              <a:t> </a:t>
            </a:r>
            <a:r>
              <a:rPr sz="2800" dirty="0"/>
              <a:t>sistemas</a:t>
            </a:r>
            <a:r>
              <a:rPr sz="2800" spc="595" dirty="0"/>
              <a:t> </a:t>
            </a:r>
            <a:r>
              <a:rPr sz="2800" dirty="0"/>
              <a:t>e</a:t>
            </a:r>
            <a:r>
              <a:rPr sz="2800" spc="570" dirty="0"/>
              <a:t> </a:t>
            </a:r>
            <a:r>
              <a:rPr sz="2800" spc="-10" dirty="0"/>
              <a:t>obter informações</a:t>
            </a:r>
            <a:r>
              <a:rPr sz="2800" spc="-85" dirty="0"/>
              <a:t> </a:t>
            </a:r>
            <a:r>
              <a:rPr sz="2800" dirty="0"/>
              <a:t>ou</a:t>
            </a:r>
            <a:r>
              <a:rPr sz="2800" spc="-70" dirty="0"/>
              <a:t> </a:t>
            </a:r>
            <a:r>
              <a:rPr sz="2800"/>
              <a:t>por</a:t>
            </a:r>
            <a:r>
              <a:rPr sz="2800" spc="-70"/>
              <a:t> </a:t>
            </a:r>
            <a:r>
              <a:rPr sz="2800" spc="-10"/>
              <a:t>diversão.</a:t>
            </a:r>
            <a:endParaRPr lang="pt-BR" sz="2800" spc="-10" dirty="0"/>
          </a:p>
          <a:p>
            <a:pPr marL="12700" marR="6985" indent="515620" algn="just">
              <a:lnSpc>
                <a:spcPct val="80000"/>
              </a:lnSpc>
              <a:spcBef>
                <a:spcPts val="819"/>
              </a:spcBef>
              <a:buAutoNum type="arabicPlain" startAt="7"/>
              <a:tabLst>
                <a:tab pos="528320" algn="l"/>
              </a:tabLst>
            </a:pPr>
            <a:r>
              <a:rPr lang="pt-BR" sz="2800" b="1" dirty="0">
                <a:latin typeface="Calibri"/>
                <a:cs typeface="Calibri"/>
              </a:rPr>
              <a:t> </a:t>
            </a:r>
            <a:r>
              <a:rPr sz="2800" b="1">
                <a:latin typeface="Calibri"/>
                <a:cs typeface="Calibri"/>
              </a:rPr>
              <a:t>Engenharia</a:t>
            </a:r>
            <a:r>
              <a:rPr sz="2800" b="1" spc="85">
                <a:latin typeface="Calibri"/>
                <a:cs typeface="Calibri"/>
              </a:rPr>
              <a:t>  </a:t>
            </a:r>
            <a:r>
              <a:rPr sz="2800" b="1" dirty="0">
                <a:latin typeface="Calibri"/>
                <a:cs typeface="Calibri"/>
              </a:rPr>
              <a:t>Social:</a:t>
            </a:r>
            <a:r>
              <a:rPr sz="2800" b="1" spc="95" dirty="0">
                <a:latin typeface="Calibri"/>
                <a:cs typeface="Calibri"/>
              </a:rPr>
              <a:t>  </a:t>
            </a:r>
            <a:r>
              <a:rPr sz="2800" b="1" dirty="0">
                <a:latin typeface="Calibri"/>
                <a:cs typeface="Calibri"/>
              </a:rPr>
              <a:t>T</a:t>
            </a:r>
            <a:r>
              <a:rPr sz="2800" dirty="0"/>
              <a:t>écnica</a:t>
            </a:r>
            <a:r>
              <a:rPr sz="2800" spc="90" dirty="0"/>
              <a:t>  </a:t>
            </a:r>
            <a:r>
              <a:rPr sz="2800" dirty="0"/>
              <a:t>para</a:t>
            </a:r>
            <a:r>
              <a:rPr sz="2800" spc="80" dirty="0"/>
              <a:t>  </a:t>
            </a:r>
            <a:r>
              <a:rPr sz="2800" dirty="0"/>
              <a:t>obtenção</a:t>
            </a:r>
            <a:r>
              <a:rPr sz="2800" spc="100" dirty="0"/>
              <a:t>  </a:t>
            </a:r>
            <a:r>
              <a:rPr sz="2800" spc="-25" dirty="0"/>
              <a:t>de </a:t>
            </a:r>
            <a:r>
              <a:rPr sz="2800" dirty="0"/>
              <a:t>informação</a:t>
            </a:r>
            <a:r>
              <a:rPr sz="2800" spc="400" dirty="0"/>
              <a:t> </a:t>
            </a:r>
            <a:r>
              <a:rPr sz="2800" dirty="0"/>
              <a:t>sobre</a:t>
            </a:r>
            <a:r>
              <a:rPr sz="2800" spc="375" dirty="0"/>
              <a:t> </a:t>
            </a:r>
            <a:r>
              <a:rPr sz="2800" dirty="0"/>
              <a:t>a</a:t>
            </a:r>
            <a:r>
              <a:rPr sz="2800" spc="375" dirty="0"/>
              <a:t> </a:t>
            </a:r>
            <a:r>
              <a:rPr sz="2800" dirty="0"/>
              <a:t>vítima</a:t>
            </a:r>
            <a:r>
              <a:rPr sz="2800" spc="385" dirty="0"/>
              <a:t> </a:t>
            </a:r>
            <a:r>
              <a:rPr sz="2800" dirty="0"/>
              <a:t>de</a:t>
            </a:r>
            <a:r>
              <a:rPr sz="2800" spc="385" dirty="0"/>
              <a:t> </a:t>
            </a:r>
            <a:r>
              <a:rPr sz="2800" dirty="0"/>
              <a:t>um</a:t>
            </a:r>
            <a:r>
              <a:rPr sz="2800" spc="385" dirty="0"/>
              <a:t> </a:t>
            </a:r>
            <a:r>
              <a:rPr sz="2800" dirty="0"/>
              <a:t>futuro</a:t>
            </a:r>
            <a:r>
              <a:rPr sz="2800" spc="395" dirty="0"/>
              <a:t> </a:t>
            </a:r>
            <a:r>
              <a:rPr sz="2800" dirty="0"/>
              <a:t>ataque</a:t>
            </a:r>
            <a:r>
              <a:rPr sz="2800" spc="380" dirty="0"/>
              <a:t> </a:t>
            </a:r>
            <a:r>
              <a:rPr sz="2800" spc="-50" dirty="0"/>
              <a:t>a </a:t>
            </a:r>
            <a:r>
              <a:rPr sz="2800" dirty="0"/>
              <a:t>seu</a:t>
            </a:r>
            <a:r>
              <a:rPr sz="2800" spc="240" dirty="0"/>
              <a:t>  </a:t>
            </a:r>
            <a:r>
              <a:rPr sz="2800" dirty="0"/>
              <a:t>sistema</a:t>
            </a:r>
            <a:r>
              <a:rPr sz="2800" spc="240" dirty="0"/>
              <a:t>  </a:t>
            </a:r>
            <a:r>
              <a:rPr sz="2800" dirty="0"/>
              <a:t>de</a:t>
            </a:r>
            <a:r>
              <a:rPr sz="2800" spc="240" dirty="0"/>
              <a:t>  </a:t>
            </a:r>
            <a:r>
              <a:rPr sz="2800" dirty="0"/>
              <a:t>informação.</a:t>
            </a:r>
            <a:r>
              <a:rPr sz="2800" spc="240" dirty="0"/>
              <a:t>  </a:t>
            </a:r>
            <a:r>
              <a:rPr sz="2800" dirty="0"/>
              <a:t>Essas</a:t>
            </a:r>
            <a:r>
              <a:rPr sz="2800" spc="240" dirty="0"/>
              <a:t>  </a:t>
            </a:r>
            <a:r>
              <a:rPr sz="2800" dirty="0"/>
              <a:t>técnicas</a:t>
            </a:r>
            <a:r>
              <a:rPr sz="2800" spc="235" dirty="0"/>
              <a:t>  </a:t>
            </a:r>
            <a:r>
              <a:rPr sz="2800" spc="-25" dirty="0"/>
              <a:t>vão </a:t>
            </a:r>
            <a:r>
              <a:rPr sz="2800" dirty="0"/>
              <a:t>desde</a:t>
            </a:r>
            <a:r>
              <a:rPr sz="2800" spc="195" dirty="0"/>
              <a:t> </a:t>
            </a:r>
            <a:r>
              <a:rPr sz="2800" dirty="0"/>
              <a:t>a</a:t>
            </a:r>
            <a:r>
              <a:rPr sz="2800" spc="215" dirty="0"/>
              <a:t> </a:t>
            </a:r>
            <a:r>
              <a:rPr sz="2800" dirty="0"/>
              <a:t>simples</a:t>
            </a:r>
            <a:r>
              <a:rPr sz="2800" spc="210" dirty="0"/>
              <a:t> </a:t>
            </a:r>
            <a:r>
              <a:rPr sz="2800" dirty="0"/>
              <a:t>montagem</a:t>
            </a:r>
            <a:r>
              <a:rPr sz="2800" spc="190" dirty="0"/>
              <a:t> </a:t>
            </a:r>
            <a:r>
              <a:rPr sz="2800" dirty="0"/>
              <a:t>de</a:t>
            </a:r>
            <a:r>
              <a:rPr sz="2800" spc="204" dirty="0"/>
              <a:t> </a:t>
            </a:r>
            <a:r>
              <a:rPr sz="2800" dirty="0"/>
              <a:t>um</a:t>
            </a:r>
            <a:r>
              <a:rPr sz="2800" spc="215" dirty="0"/>
              <a:t> </a:t>
            </a:r>
            <a:r>
              <a:rPr sz="2800" dirty="0"/>
              <a:t>perfil</a:t>
            </a:r>
            <a:r>
              <a:rPr sz="2800" spc="200" dirty="0"/>
              <a:t> </a:t>
            </a:r>
            <a:r>
              <a:rPr sz="2800" dirty="0"/>
              <a:t>da</a:t>
            </a:r>
            <a:r>
              <a:rPr sz="2800" spc="204" dirty="0"/>
              <a:t> </a:t>
            </a:r>
            <a:r>
              <a:rPr sz="2800" spc="-10" dirty="0"/>
              <a:t>vítima, </a:t>
            </a:r>
            <a:r>
              <a:rPr sz="2800" dirty="0"/>
              <a:t>a</a:t>
            </a:r>
            <a:r>
              <a:rPr sz="2800" spc="105" dirty="0"/>
              <a:t> </a:t>
            </a:r>
            <a:r>
              <a:rPr sz="2800" dirty="0"/>
              <a:t>obtenção</a:t>
            </a:r>
            <a:r>
              <a:rPr sz="2800" spc="110" dirty="0"/>
              <a:t> </a:t>
            </a:r>
            <a:r>
              <a:rPr sz="2800" dirty="0"/>
              <a:t>de</a:t>
            </a:r>
            <a:r>
              <a:rPr sz="2800" spc="100" dirty="0"/>
              <a:t> </a:t>
            </a:r>
            <a:r>
              <a:rPr sz="2800" dirty="0"/>
              <a:t>dados</a:t>
            </a:r>
            <a:r>
              <a:rPr sz="2800" spc="100" dirty="0"/>
              <a:t> </a:t>
            </a:r>
            <a:r>
              <a:rPr sz="2800" dirty="0"/>
              <a:t>e</a:t>
            </a:r>
            <a:r>
              <a:rPr sz="2800" spc="100" dirty="0"/>
              <a:t> </a:t>
            </a:r>
            <a:r>
              <a:rPr sz="2800" dirty="0"/>
              <a:t>falhas</a:t>
            </a:r>
            <a:r>
              <a:rPr sz="2800" spc="100" dirty="0"/>
              <a:t> </a:t>
            </a:r>
            <a:r>
              <a:rPr sz="2800" dirty="0"/>
              <a:t>do</a:t>
            </a:r>
            <a:r>
              <a:rPr sz="2800" spc="105" dirty="0"/>
              <a:t> </a:t>
            </a:r>
            <a:r>
              <a:rPr sz="2800" dirty="0"/>
              <a:t>sistema,</a:t>
            </a:r>
            <a:r>
              <a:rPr sz="2800" spc="100" dirty="0"/>
              <a:t> </a:t>
            </a:r>
            <a:r>
              <a:rPr sz="2800" dirty="0"/>
              <a:t>como</a:t>
            </a:r>
            <a:r>
              <a:rPr sz="2800" spc="110" dirty="0"/>
              <a:t> </a:t>
            </a:r>
            <a:r>
              <a:rPr sz="2800" spc="-25" dirty="0"/>
              <a:t>até </a:t>
            </a:r>
            <a:r>
              <a:rPr sz="2800" dirty="0"/>
              <a:t>o</a:t>
            </a:r>
            <a:r>
              <a:rPr sz="2800" spc="-15" dirty="0"/>
              <a:t> </a:t>
            </a:r>
            <a:r>
              <a:rPr sz="2800" dirty="0"/>
              <a:t>disfarce</a:t>
            </a:r>
            <a:r>
              <a:rPr sz="2800" spc="-15" dirty="0"/>
              <a:t> </a:t>
            </a:r>
            <a:r>
              <a:rPr sz="2800" dirty="0"/>
              <a:t>de</a:t>
            </a:r>
            <a:r>
              <a:rPr sz="2800" spc="-15" dirty="0"/>
              <a:t> </a:t>
            </a:r>
            <a:r>
              <a:rPr sz="2800" dirty="0"/>
              <a:t>técnico</a:t>
            </a:r>
            <a:r>
              <a:rPr sz="2800" spc="-10" dirty="0"/>
              <a:t> </a:t>
            </a:r>
            <a:r>
              <a:rPr sz="2800" dirty="0"/>
              <a:t>de</a:t>
            </a:r>
            <a:r>
              <a:rPr sz="2800" spc="-20" dirty="0"/>
              <a:t> </a:t>
            </a:r>
            <a:r>
              <a:rPr sz="2800" dirty="0"/>
              <a:t>suporte</a:t>
            </a:r>
            <a:r>
              <a:rPr sz="2800" spc="-10" dirty="0"/>
              <a:t> </a:t>
            </a:r>
            <a:r>
              <a:rPr sz="2800" dirty="0"/>
              <a:t>para</a:t>
            </a:r>
            <a:r>
              <a:rPr sz="2800" spc="-15" dirty="0"/>
              <a:t> </a:t>
            </a:r>
            <a:r>
              <a:rPr sz="2800" dirty="0"/>
              <a:t>se</a:t>
            </a:r>
            <a:r>
              <a:rPr sz="2800" spc="-20" dirty="0"/>
              <a:t> </a:t>
            </a:r>
            <a:r>
              <a:rPr sz="2800" dirty="0"/>
              <a:t>infiltrar</a:t>
            </a:r>
            <a:r>
              <a:rPr sz="2800" spc="-10" dirty="0"/>
              <a:t> </a:t>
            </a:r>
            <a:r>
              <a:rPr sz="2800" spc="-25" dirty="0"/>
              <a:t>nas </a:t>
            </a:r>
            <a:r>
              <a:rPr sz="2800" spc="-10" dirty="0"/>
              <a:t>empresas.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6" y="785794"/>
            <a:ext cx="8074558" cy="1430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12060" marR="5080" indent="-1431925">
              <a:lnSpc>
                <a:spcPct val="100000"/>
              </a:lnSpc>
              <a:spcBef>
                <a:spcPts val="95"/>
              </a:spcBef>
            </a:pPr>
            <a:r>
              <a:rPr b="0" dirty="0">
                <a:latin typeface="Calibri"/>
                <a:cs typeface="Calibri"/>
              </a:rPr>
              <a:t>Segurança</a:t>
            </a:r>
            <a:r>
              <a:rPr b="0" spc="-12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da</a:t>
            </a:r>
            <a:r>
              <a:rPr b="0" spc="-130" dirty="0">
                <a:latin typeface="Calibri"/>
                <a:cs typeface="Calibri"/>
              </a:rPr>
              <a:t> </a:t>
            </a:r>
            <a:r>
              <a:rPr b="0" spc="-20" dirty="0">
                <a:latin typeface="Calibri"/>
                <a:cs typeface="Calibri"/>
              </a:rPr>
              <a:t>Informação</a:t>
            </a:r>
            <a:r>
              <a:rPr b="0" spc="-135" dirty="0">
                <a:latin typeface="Calibri"/>
                <a:cs typeface="Calibri"/>
              </a:rPr>
              <a:t> </a:t>
            </a:r>
            <a:r>
              <a:rPr b="0" spc="-50" dirty="0">
                <a:latin typeface="Calibri"/>
                <a:cs typeface="Calibri"/>
              </a:rPr>
              <a:t>- </a:t>
            </a:r>
            <a:r>
              <a:rPr b="0" spc="-10" dirty="0">
                <a:latin typeface="Calibri"/>
                <a:cs typeface="Calibri"/>
              </a:rPr>
              <a:t>Manutenção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685"/>
            <a:ext cx="8074659" cy="26600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080" indent="-343535" algn="just">
              <a:lnSpc>
                <a:spcPct val="90000"/>
              </a:lnSpc>
              <a:spcBef>
                <a:spcPts val="425"/>
              </a:spcBef>
              <a:buFont typeface="Arial MT"/>
              <a:buChar char="•"/>
              <a:tabLst>
                <a:tab pos="355600" algn="l"/>
              </a:tabLst>
            </a:pPr>
            <a:r>
              <a:rPr sz="2700" dirty="0">
                <a:latin typeface="Calibri"/>
                <a:cs typeface="Calibri"/>
              </a:rPr>
              <a:t>Com</a:t>
            </a:r>
            <a:r>
              <a:rPr sz="2700" spc="5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tantos</a:t>
            </a:r>
            <a:r>
              <a:rPr sz="2700" spc="5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tipos</a:t>
            </a:r>
            <a:r>
              <a:rPr sz="2700" spc="55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5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ameaças,</a:t>
            </a:r>
            <a:r>
              <a:rPr sz="2700" spc="560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administradores, </a:t>
            </a:r>
            <a:r>
              <a:rPr sz="2700" dirty="0">
                <a:latin typeface="Calibri"/>
                <a:cs typeface="Calibri"/>
              </a:rPr>
              <a:t>quando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decidem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informatizar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suas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empresas,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devem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se </a:t>
            </a:r>
            <a:r>
              <a:rPr sz="2700" dirty="0">
                <a:latin typeface="Calibri"/>
                <a:cs typeface="Calibri"/>
              </a:rPr>
              <a:t>preparar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criar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planos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segurança</a:t>
            </a:r>
            <a:r>
              <a:rPr sz="2700" spc="-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digital.</a:t>
            </a:r>
            <a:r>
              <a:rPr sz="2700" spc="-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tal </a:t>
            </a:r>
            <a:r>
              <a:rPr sz="2700" dirty="0">
                <a:latin typeface="Calibri"/>
                <a:cs typeface="Calibri"/>
              </a:rPr>
              <a:t>devem</a:t>
            </a:r>
            <a:r>
              <a:rPr sz="2700" spc="4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considerar</a:t>
            </a:r>
            <a:r>
              <a:rPr sz="2700" spc="4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</a:t>
            </a:r>
            <a:r>
              <a:rPr sz="2700" spc="409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auxílio</a:t>
            </a:r>
            <a:r>
              <a:rPr sz="2700" spc="4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40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um</a:t>
            </a:r>
            <a:r>
              <a:rPr sz="2700" spc="4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profissional</a:t>
            </a:r>
            <a:r>
              <a:rPr sz="2700" spc="434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40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TI, </a:t>
            </a:r>
            <a:r>
              <a:rPr sz="2700" dirty="0">
                <a:latin typeface="Calibri"/>
                <a:cs typeface="Calibri"/>
              </a:rPr>
              <a:t>que</a:t>
            </a:r>
            <a:r>
              <a:rPr sz="2700" spc="370" dirty="0">
                <a:latin typeface="Calibri"/>
                <a:cs typeface="Calibri"/>
              </a:rPr>
              <a:t>   </a:t>
            </a:r>
            <a:r>
              <a:rPr sz="2700" dirty="0">
                <a:latin typeface="Calibri"/>
                <a:cs typeface="Calibri"/>
              </a:rPr>
              <a:t>deve</a:t>
            </a:r>
            <a:r>
              <a:rPr sz="2700" spc="380" dirty="0">
                <a:latin typeface="Calibri"/>
                <a:cs typeface="Calibri"/>
              </a:rPr>
              <a:t>   </a:t>
            </a:r>
            <a:r>
              <a:rPr sz="2700" dirty="0">
                <a:latin typeface="Calibri"/>
                <a:cs typeface="Calibri"/>
              </a:rPr>
              <a:t>participar</a:t>
            </a:r>
            <a:r>
              <a:rPr sz="2700" spc="370" dirty="0">
                <a:latin typeface="Calibri"/>
                <a:cs typeface="Calibri"/>
              </a:rPr>
              <a:t>   </a:t>
            </a:r>
            <a:r>
              <a:rPr sz="2700" dirty="0">
                <a:latin typeface="Calibri"/>
                <a:cs typeface="Calibri"/>
              </a:rPr>
              <a:t>ativamente</a:t>
            </a:r>
            <a:r>
              <a:rPr sz="2700" spc="380" dirty="0">
                <a:latin typeface="Calibri"/>
                <a:cs typeface="Calibri"/>
              </a:rPr>
              <a:t>   </a:t>
            </a:r>
            <a:r>
              <a:rPr sz="2700" dirty="0">
                <a:latin typeface="Calibri"/>
                <a:cs typeface="Calibri"/>
              </a:rPr>
              <a:t>das</a:t>
            </a:r>
            <a:r>
              <a:rPr sz="2700" spc="375" dirty="0">
                <a:latin typeface="Calibri"/>
                <a:cs typeface="Calibri"/>
              </a:rPr>
              <a:t>   </a:t>
            </a:r>
            <a:r>
              <a:rPr sz="2700" spc="-10" dirty="0">
                <a:latin typeface="Calibri"/>
                <a:cs typeface="Calibri"/>
              </a:rPr>
              <a:t>decisões </a:t>
            </a:r>
            <a:r>
              <a:rPr sz="2700" dirty="0">
                <a:latin typeface="Calibri"/>
                <a:cs typeface="Calibri"/>
              </a:rPr>
              <a:t>estratégica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da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empresa.</a:t>
            </a:r>
            <a:r>
              <a:rPr sz="2700" spc="-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Sendo</a:t>
            </a:r>
            <a:r>
              <a:rPr sz="2700" spc="-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responsável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não</a:t>
            </a:r>
            <a:r>
              <a:rPr sz="2700" spc="-10" dirty="0">
                <a:latin typeface="Calibri"/>
                <a:cs typeface="Calibri"/>
              </a:rPr>
              <a:t> apenas </a:t>
            </a:r>
            <a:r>
              <a:rPr sz="2700" dirty="0">
                <a:latin typeface="Calibri"/>
                <a:cs typeface="Calibri"/>
              </a:rPr>
              <a:t>pela</a:t>
            </a:r>
            <a:r>
              <a:rPr sz="2700" spc="3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montagem</a:t>
            </a:r>
            <a:r>
              <a:rPr sz="2700" spc="3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30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administração</a:t>
            </a:r>
            <a:r>
              <a:rPr sz="2700" spc="31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da</a:t>
            </a:r>
            <a:r>
              <a:rPr sz="2700" spc="3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rede,</a:t>
            </a:r>
            <a:r>
              <a:rPr sz="2700" spc="30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controle</a:t>
            </a:r>
            <a:r>
              <a:rPr sz="2700" spc="30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de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9144" y="4534357"/>
            <a:ext cx="6988809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24025" algn="l"/>
                <a:tab pos="2560955" algn="l"/>
                <a:tab pos="3997960" algn="l"/>
                <a:tab pos="4854575" algn="l"/>
              </a:tabLst>
            </a:pPr>
            <a:r>
              <a:rPr sz="2700" spc="-10" dirty="0">
                <a:latin typeface="Calibri"/>
                <a:cs typeface="Calibri"/>
              </a:rPr>
              <a:t>softwares;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mas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também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0" dirty="0">
                <a:latin typeface="Calibri"/>
                <a:cs typeface="Calibri"/>
              </a:rPr>
              <a:t>pela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disponibilidade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9144" y="4163948"/>
            <a:ext cx="7730490" cy="807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3080"/>
              </a:lnSpc>
              <a:spcBef>
                <a:spcPts val="100"/>
              </a:spcBef>
              <a:tabLst>
                <a:tab pos="1293495" algn="l"/>
                <a:tab pos="3817620" algn="l"/>
                <a:tab pos="4415155" algn="l"/>
                <a:tab pos="5502275" algn="l"/>
                <a:tab pos="5921375" algn="l"/>
                <a:tab pos="7211059" algn="l"/>
              </a:tabLst>
            </a:pPr>
            <a:r>
              <a:rPr sz="2700" spc="-10" dirty="0">
                <a:latin typeface="Calibri"/>
                <a:cs typeface="Calibri"/>
              </a:rPr>
              <a:t>senhas,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armazenamento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de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dados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50" dirty="0">
                <a:latin typeface="Calibri"/>
                <a:cs typeface="Calibri"/>
              </a:rPr>
              <a:t>e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seleção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dos</a:t>
            </a:r>
            <a:endParaRPr sz="2700" dirty="0">
              <a:latin typeface="Calibri"/>
              <a:cs typeface="Calibri"/>
            </a:endParaRPr>
          </a:p>
          <a:p>
            <a:pPr marR="5080" algn="r">
              <a:lnSpc>
                <a:spcPts val="3080"/>
              </a:lnSpc>
            </a:pPr>
            <a:r>
              <a:rPr sz="2700" spc="-25" dirty="0">
                <a:latin typeface="Calibri"/>
                <a:cs typeface="Calibri"/>
              </a:rPr>
              <a:t>das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9144" y="4904994"/>
            <a:ext cx="7729220" cy="8077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920"/>
              </a:lnSpc>
              <a:spcBef>
                <a:spcPts val="459"/>
              </a:spcBef>
            </a:pPr>
            <a:r>
              <a:rPr sz="2700" dirty="0">
                <a:latin typeface="Calibri"/>
                <a:cs typeface="Calibri"/>
              </a:rPr>
              <a:t>informações,</a:t>
            </a:r>
            <a:r>
              <a:rPr sz="2700" spc="10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criar</a:t>
            </a:r>
            <a:r>
              <a:rPr sz="2700" spc="114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relatórios</a:t>
            </a:r>
            <a:r>
              <a:rPr sz="2700" spc="1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operacionais,</a:t>
            </a:r>
            <a:r>
              <a:rPr sz="2700" spc="1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gerenciais</a:t>
            </a:r>
            <a:r>
              <a:rPr sz="2700" spc="10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e </a:t>
            </a:r>
            <a:r>
              <a:rPr sz="2700" spc="-10" dirty="0">
                <a:latin typeface="Calibri"/>
                <a:cs typeface="Calibri"/>
              </a:rPr>
              <a:t>administrativos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garantir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segurança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dos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mesmos.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Ética</a:t>
            </a:r>
            <a:r>
              <a:rPr sz="4400" spc="-95" dirty="0"/>
              <a:t> </a:t>
            </a:r>
            <a:r>
              <a:rPr sz="4400" dirty="0"/>
              <a:t>em</a:t>
            </a:r>
            <a:r>
              <a:rPr sz="4400" spc="-65" dirty="0"/>
              <a:t> </a:t>
            </a:r>
            <a:r>
              <a:rPr sz="4400" dirty="0"/>
              <a:t>Sistemas</a:t>
            </a:r>
            <a:r>
              <a:rPr sz="4400" spc="-110" dirty="0"/>
              <a:t> </a:t>
            </a:r>
            <a:r>
              <a:rPr sz="4400" dirty="0"/>
              <a:t>de</a:t>
            </a:r>
            <a:r>
              <a:rPr sz="4400" spc="-75" dirty="0"/>
              <a:t> </a:t>
            </a:r>
            <a:r>
              <a:rPr sz="4400" spc="-10" dirty="0"/>
              <a:t>Informação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3390" cy="34410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Quando</a:t>
            </a:r>
            <a:r>
              <a:rPr sz="3200" spc="29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29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profissional</a:t>
            </a:r>
            <a:r>
              <a:rPr sz="3200" spc="28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se</a:t>
            </a:r>
            <a:r>
              <a:rPr sz="3200" spc="29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questiona</a:t>
            </a:r>
            <a:r>
              <a:rPr sz="3200" spc="290" dirty="0">
                <a:latin typeface="Calibri"/>
                <a:cs typeface="Calibri"/>
              </a:rPr>
              <a:t>  </a:t>
            </a:r>
            <a:r>
              <a:rPr sz="3200" spc="-10" dirty="0">
                <a:latin typeface="Calibri"/>
                <a:cs typeface="Calibri"/>
              </a:rPr>
              <a:t>sobre 	</a:t>
            </a:r>
            <a:r>
              <a:rPr sz="3200" dirty="0">
                <a:latin typeface="Calibri"/>
                <a:cs typeface="Calibri"/>
              </a:rPr>
              <a:t>fazer</a:t>
            </a:r>
            <a:r>
              <a:rPr sz="3200" spc="31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algo</a:t>
            </a:r>
            <a:r>
              <a:rPr sz="3200" spc="31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em</a:t>
            </a:r>
            <a:r>
              <a:rPr sz="3200" spc="30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seu</a:t>
            </a:r>
            <a:r>
              <a:rPr sz="3200" spc="30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trabalho,</a:t>
            </a:r>
            <a:r>
              <a:rPr sz="3200" spc="32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ele</a:t>
            </a:r>
            <a:r>
              <a:rPr sz="3200" spc="30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faz</a:t>
            </a:r>
            <a:r>
              <a:rPr sz="3200" spc="310" dirty="0">
                <a:latin typeface="Calibri"/>
                <a:cs typeface="Calibri"/>
              </a:rPr>
              <a:t>  </a:t>
            </a:r>
            <a:r>
              <a:rPr sz="3200" spc="-25" dirty="0">
                <a:latin typeface="Calibri"/>
                <a:cs typeface="Calibri"/>
              </a:rPr>
              <a:t>uma 	</a:t>
            </a:r>
            <a:r>
              <a:rPr sz="3200" dirty="0">
                <a:latin typeface="Calibri"/>
                <a:cs typeface="Calibri"/>
              </a:rPr>
              <a:t>verificação</a:t>
            </a:r>
            <a:r>
              <a:rPr sz="3200" spc="2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moral</a:t>
            </a:r>
            <a:r>
              <a:rPr sz="3200" spc="2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2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seus</a:t>
            </a:r>
            <a:r>
              <a:rPr sz="3200" spc="2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atos.</a:t>
            </a:r>
            <a:r>
              <a:rPr sz="3200" spc="2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Por</a:t>
            </a:r>
            <a:r>
              <a:rPr sz="3200" spc="2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assim</a:t>
            </a:r>
            <a:r>
              <a:rPr sz="3200" spc="27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ser, 	</a:t>
            </a:r>
            <a:r>
              <a:rPr sz="3200" dirty="0">
                <a:latin typeface="Calibri"/>
                <a:cs typeface="Calibri"/>
              </a:rPr>
              <a:t>Condi</a:t>
            </a:r>
            <a:r>
              <a:rPr sz="3200" spc="229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(2003,</a:t>
            </a:r>
            <a:r>
              <a:rPr sz="3200" spc="2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p.62),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define:</a:t>
            </a:r>
            <a:r>
              <a:rPr sz="3200" spc="2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“ética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é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24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reflexão 	</a:t>
            </a:r>
            <a:r>
              <a:rPr sz="3200" dirty="0">
                <a:latin typeface="Calibri"/>
                <a:cs typeface="Calibri"/>
              </a:rPr>
              <a:t>sistemática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sobre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comportamento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moral.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Ela 	</a:t>
            </a:r>
            <a:r>
              <a:rPr sz="3200" dirty="0">
                <a:latin typeface="Calibri"/>
                <a:cs typeface="Calibri"/>
              </a:rPr>
              <a:t>investiga,</a:t>
            </a:r>
            <a:r>
              <a:rPr sz="3200" spc="7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analisa</a:t>
            </a:r>
            <a:r>
              <a:rPr sz="3200" spc="7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7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explica</a:t>
            </a:r>
            <a:r>
              <a:rPr sz="3200" spc="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7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moral</a:t>
            </a:r>
            <a:r>
              <a:rPr sz="3200" spc="69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72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uma 	</a:t>
            </a:r>
            <a:r>
              <a:rPr sz="3200" dirty="0">
                <a:latin typeface="Calibri"/>
                <a:cs typeface="Calibri"/>
              </a:rPr>
              <a:t>determinada</a:t>
            </a:r>
            <a:r>
              <a:rPr sz="3200" spc="-1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sociedade”.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Ética</a:t>
            </a:r>
            <a:r>
              <a:rPr sz="4400" spc="-95" dirty="0"/>
              <a:t> </a:t>
            </a:r>
            <a:r>
              <a:rPr sz="4400" dirty="0"/>
              <a:t>em</a:t>
            </a:r>
            <a:r>
              <a:rPr sz="4400" spc="-65" dirty="0"/>
              <a:t> </a:t>
            </a:r>
            <a:r>
              <a:rPr sz="4400" dirty="0"/>
              <a:t>Sistemas</a:t>
            </a:r>
            <a:r>
              <a:rPr sz="4400" spc="-110" dirty="0"/>
              <a:t> </a:t>
            </a:r>
            <a:r>
              <a:rPr sz="4400" dirty="0"/>
              <a:t>de</a:t>
            </a:r>
            <a:r>
              <a:rPr sz="4400" spc="-75" dirty="0"/>
              <a:t> </a:t>
            </a:r>
            <a:r>
              <a:rPr sz="4400" spc="-10" dirty="0"/>
              <a:t>Informação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0" y="1071546"/>
            <a:ext cx="9144000" cy="496506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355600" marR="259715" indent="-343535" algn="just">
              <a:lnSpc>
                <a:spcPct val="80000"/>
              </a:lnSpc>
              <a:spcBef>
                <a:spcPts val="750"/>
              </a:spcBef>
              <a:buFont typeface="Arial MT"/>
              <a:buChar char="•"/>
              <a:tabLst>
                <a:tab pos="355600" algn="l"/>
              </a:tabLst>
            </a:pPr>
            <a:r>
              <a:rPr sz="2700" dirty="0">
                <a:latin typeface="Calibri"/>
                <a:cs typeface="Calibri"/>
              </a:rPr>
              <a:t>A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ética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profissional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normalmente</a:t>
            </a:r>
            <a:r>
              <a:rPr sz="2700" spc="-9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acompanha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o </a:t>
            </a:r>
            <a:r>
              <a:rPr sz="2700" spc="-10" dirty="0">
                <a:latin typeface="Calibri"/>
                <a:cs typeface="Calibri"/>
              </a:rPr>
              <a:t>regulamento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da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profissão,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porém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algumas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premissas </a:t>
            </a:r>
            <a:r>
              <a:rPr sz="2700" dirty="0">
                <a:latin typeface="Calibri"/>
                <a:cs typeface="Calibri"/>
              </a:rPr>
              <a:t>podem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ser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elencadas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qualquer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profissional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que </a:t>
            </a:r>
            <a:r>
              <a:rPr sz="2700" dirty="0">
                <a:latin typeface="Calibri"/>
                <a:cs typeface="Calibri"/>
              </a:rPr>
              <a:t>trabalhe</a:t>
            </a:r>
            <a:r>
              <a:rPr sz="2700" spc="-9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com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sistemas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informação:</a:t>
            </a:r>
            <a:endParaRPr sz="2700">
              <a:latin typeface="Calibri"/>
              <a:cs typeface="Calibri"/>
            </a:endParaRPr>
          </a:p>
          <a:p>
            <a:pPr marL="1090295" lvl="1" indent="-163195" algn="just">
              <a:lnSpc>
                <a:spcPct val="100000"/>
              </a:lnSpc>
              <a:buChar char="·"/>
              <a:tabLst>
                <a:tab pos="1090295" algn="l"/>
              </a:tabLst>
            </a:pPr>
            <a:r>
              <a:rPr sz="2700" dirty="0">
                <a:latin typeface="Calibri"/>
                <a:cs typeface="Calibri"/>
              </a:rPr>
              <a:t>Ser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honesto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digno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confiança;</a:t>
            </a:r>
            <a:endParaRPr sz="2700">
              <a:latin typeface="Calibri"/>
              <a:cs typeface="Calibri"/>
            </a:endParaRPr>
          </a:p>
          <a:p>
            <a:pPr marL="1089660" lvl="1" indent="-162560" algn="just">
              <a:lnSpc>
                <a:spcPct val="100000"/>
              </a:lnSpc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Ser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justo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agir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forma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não</a:t>
            </a:r>
            <a:r>
              <a:rPr sz="2700" spc="-2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discriminar;</a:t>
            </a:r>
            <a:endParaRPr sz="2700">
              <a:latin typeface="Calibri"/>
              <a:cs typeface="Calibri"/>
            </a:endParaRPr>
          </a:p>
          <a:p>
            <a:pPr marL="927100" marR="693420" lvl="1" indent="162560" algn="just">
              <a:lnSpc>
                <a:spcPct val="80000"/>
              </a:lnSpc>
              <a:spcBef>
                <a:spcPts val="650"/>
              </a:spcBef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Honrar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os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direitos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propriedade,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incluindo </a:t>
            </a:r>
            <a:r>
              <a:rPr sz="2700" dirty="0">
                <a:latin typeface="Calibri"/>
                <a:cs typeface="Calibri"/>
              </a:rPr>
              <a:t>direitos</a:t>
            </a:r>
            <a:r>
              <a:rPr sz="2700" spc="-9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autorais;</a:t>
            </a:r>
            <a:endParaRPr sz="2700">
              <a:latin typeface="Calibri"/>
              <a:cs typeface="Calibri"/>
            </a:endParaRPr>
          </a:p>
          <a:p>
            <a:pPr marL="1089660" lvl="1" indent="-162560" algn="just">
              <a:lnSpc>
                <a:spcPct val="100000"/>
              </a:lnSpc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Dar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crédito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apropriado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à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propriedade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intelectual;</a:t>
            </a:r>
            <a:endParaRPr sz="2700">
              <a:latin typeface="Calibri"/>
              <a:cs typeface="Calibri"/>
            </a:endParaRPr>
          </a:p>
          <a:p>
            <a:pPr marL="1089660" lvl="1" indent="-162560" algn="just">
              <a:lnSpc>
                <a:spcPct val="100000"/>
              </a:lnSpc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Respeitar</a:t>
            </a:r>
            <a:r>
              <a:rPr sz="2700" spc="-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privacidade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terceiros;</a:t>
            </a:r>
            <a:endParaRPr sz="2700">
              <a:latin typeface="Calibri"/>
              <a:cs typeface="Calibri"/>
            </a:endParaRPr>
          </a:p>
          <a:p>
            <a:pPr marL="1089660" lvl="1" indent="-162560" algn="just">
              <a:lnSpc>
                <a:spcPct val="100000"/>
              </a:lnSpc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Honrar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confidencialidade;</a:t>
            </a:r>
            <a:endParaRPr sz="2700">
              <a:latin typeface="Calibri"/>
              <a:cs typeface="Calibri"/>
            </a:endParaRPr>
          </a:p>
          <a:p>
            <a:pPr marL="927100" marR="1355090" lvl="1" indent="162560" algn="just">
              <a:lnSpc>
                <a:spcPts val="2590"/>
              </a:lnSpc>
              <a:spcBef>
                <a:spcPts val="630"/>
              </a:spcBef>
              <a:buChar char="·"/>
              <a:tabLst>
                <a:tab pos="1089660" algn="l"/>
              </a:tabLst>
            </a:pPr>
            <a:r>
              <a:rPr sz="2700" dirty="0">
                <a:latin typeface="Calibri"/>
                <a:cs typeface="Calibri"/>
              </a:rPr>
              <a:t>Garantir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consistência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integridade</a:t>
            </a:r>
            <a:r>
              <a:rPr sz="2700" spc="-70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da </a:t>
            </a:r>
            <a:r>
              <a:rPr sz="2700" dirty="0">
                <a:latin typeface="Calibri"/>
                <a:cs typeface="Calibri"/>
              </a:rPr>
              <a:t>informação</a:t>
            </a:r>
            <a:r>
              <a:rPr sz="2700" spc="-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analisar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os</a:t>
            </a:r>
            <a:r>
              <a:rPr sz="2700" spc="-3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riscos.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Ética</a:t>
            </a:r>
            <a:r>
              <a:rPr sz="4400" spc="-95" dirty="0"/>
              <a:t> </a:t>
            </a:r>
            <a:r>
              <a:rPr sz="4400" dirty="0"/>
              <a:t>em</a:t>
            </a:r>
            <a:r>
              <a:rPr sz="4400" spc="-65" dirty="0"/>
              <a:t> </a:t>
            </a:r>
            <a:r>
              <a:rPr sz="4400" dirty="0"/>
              <a:t>Sistemas</a:t>
            </a:r>
            <a:r>
              <a:rPr sz="4400" spc="-110" dirty="0"/>
              <a:t> </a:t>
            </a:r>
            <a:r>
              <a:rPr sz="4400" dirty="0"/>
              <a:t>de</a:t>
            </a:r>
            <a:r>
              <a:rPr sz="4400" spc="-75" dirty="0"/>
              <a:t> </a:t>
            </a:r>
            <a:r>
              <a:rPr sz="4400" spc="-10" dirty="0"/>
              <a:t>Informação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275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Seguir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essas premissas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 sempre se</a:t>
            </a:r>
            <a:r>
              <a:rPr sz="3200" spc="-10" dirty="0">
                <a:latin typeface="Calibri"/>
                <a:cs typeface="Calibri"/>
              </a:rPr>
              <a:t> questionar 	</a:t>
            </a:r>
            <a:r>
              <a:rPr sz="3200" dirty="0">
                <a:latin typeface="Calibri"/>
                <a:cs typeface="Calibri"/>
              </a:rPr>
              <a:t>sobre</a:t>
            </a:r>
            <a:r>
              <a:rPr sz="3200" spc="17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poder</a:t>
            </a:r>
            <a:r>
              <a:rPr sz="3200" spc="17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e/ou</a:t>
            </a:r>
            <a:r>
              <a:rPr sz="3200" spc="18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dever</a:t>
            </a:r>
            <a:r>
              <a:rPr sz="3200" spc="17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fazer</a:t>
            </a:r>
            <a:r>
              <a:rPr sz="3200" spc="18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algo</a:t>
            </a:r>
            <a:r>
              <a:rPr sz="3200" spc="17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com</a:t>
            </a:r>
            <a:r>
              <a:rPr sz="3200" spc="180" dirty="0">
                <a:latin typeface="Calibri"/>
                <a:cs typeface="Calibri"/>
              </a:rPr>
              <a:t>  </a:t>
            </a:r>
            <a:r>
              <a:rPr sz="3200" spc="-50" dirty="0">
                <a:latin typeface="Calibri"/>
                <a:cs typeface="Calibri"/>
              </a:rPr>
              <a:t>a 	</a:t>
            </a:r>
            <a:r>
              <a:rPr sz="3200" dirty="0">
                <a:latin typeface="Calibri"/>
                <a:cs typeface="Calibri"/>
              </a:rPr>
              <a:t>informação</a:t>
            </a:r>
            <a:r>
              <a:rPr sz="3200" spc="605" dirty="0">
                <a:latin typeface="Calibri"/>
                <a:cs typeface="Calibri"/>
              </a:rPr>
              <a:t>     </a:t>
            </a:r>
            <a:r>
              <a:rPr sz="3200" dirty="0">
                <a:latin typeface="Calibri"/>
                <a:cs typeface="Calibri"/>
              </a:rPr>
              <a:t>obtida</a:t>
            </a:r>
            <a:r>
              <a:rPr sz="3200" spc="610" dirty="0">
                <a:latin typeface="Calibri"/>
                <a:cs typeface="Calibri"/>
              </a:rPr>
              <a:t>     </a:t>
            </a:r>
            <a:r>
              <a:rPr sz="3200" dirty="0">
                <a:latin typeface="Calibri"/>
                <a:cs typeface="Calibri"/>
              </a:rPr>
              <a:t>são</a:t>
            </a:r>
            <a:r>
              <a:rPr sz="3200" spc="610" dirty="0">
                <a:latin typeface="Calibri"/>
                <a:cs typeface="Calibri"/>
              </a:rPr>
              <a:t>     </a:t>
            </a:r>
            <a:r>
              <a:rPr sz="3200" spc="-10" dirty="0">
                <a:latin typeface="Calibri"/>
                <a:cs typeface="Calibri"/>
              </a:rPr>
              <a:t>requisitos 	</a:t>
            </a:r>
            <a:r>
              <a:rPr sz="3200" dirty="0">
                <a:latin typeface="Calibri"/>
                <a:cs typeface="Calibri"/>
              </a:rPr>
              <a:t>imprescindíveis</a:t>
            </a:r>
            <a:r>
              <a:rPr sz="3200" spc="2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para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2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um</a:t>
            </a:r>
            <a:r>
              <a:rPr sz="3200" spc="2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profissional</a:t>
            </a:r>
            <a:r>
              <a:rPr sz="3200" spc="24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seja 	</a:t>
            </a:r>
            <a:r>
              <a:rPr sz="3200" spc="-10" dirty="0">
                <a:latin typeface="Calibri"/>
                <a:cs typeface="Calibri"/>
              </a:rPr>
              <a:t>considerado</a:t>
            </a:r>
            <a:r>
              <a:rPr sz="3200" spc="-1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ético</a:t>
            </a:r>
            <a:r>
              <a:rPr sz="3200" spc="-1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quando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trabalha</a:t>
            </a:r>
            <a:r>
              <a:rPr sz="3200" spc="-10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</a:t>
            </a:r>
            <a:r>
              <a:rPr sz="3200" spc="-12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SI.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59893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Um</a:t>
            </a:r>
            <a:r>
              <a:rPr sz="4400" spc="-95" dirty="0"/>
              <a:t> </a:t>
            </a:r>
            <a:r>
              <a:rPr sz="4400" dirty="0"/>
              <a:t>breve</a:t>
            </a:r>
            <a:r>
              <a:rPr sz="4400" spc="-80" dirty="0"/>
              <a:t> </a:t>
            </a:r>
            <a:r>
              <a:rPr sz="4400" spc="-10" dirty="0"/>
              <a:t>Histórico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34720" y="1268760"/>
            <a:ext cx="8074025" cy="4026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Há</a:t>
            </a:r>
            <a:r>
              <a:rPr sz="3200" spc="385" dirty="0">
                <a:latin typeface="Calibri"/>
                <a:cs typeface="Calibri"/>
              </a:rPr>
              <a:t>   </a:t>
            </a:r>
            <a:r>
              <a:rPr sz="3200" dirty="0">
                <a:latin typeface="Calibri"/>
                <a:cs typeface="Calibri"/>
              </a:rPr>
              <a:t>mais</a:t>
            </a:r>
            <a:r>
              <a:rPr sz="3200" spc="380" dirty="0">
                <a:latin typeface="Calibri"/>
                <a:cs typeface="Calibri"/>
              </a:rPr>
              <a:t>  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385" dirty="0">
                <a:latin typeface="Calibri"/>
                <a:cs typeface="Calibri"/>
              </a:rPr>
              <a:t>   </a:t>
            </a:r>
            <a:r>
              <a:rPr sz="3200" dirty="0">
                <a:latin typeface="Calibri"/>
                <a:cs typeface="Calibri"/>
              </a:rPr>
              <a:t>2.000</a:t>
            </a:r>
            <a:r>
              <a:rPr sz="3200" spc="385" dirty="0">
                <a:latin typeface="Calibri"/>
                <a:cs typeface="Calibri"/>
              </a:rPr>
              <a:t>   </a:t>
            </a:r>
            <a:r>
              <a:rPr sz="3200" dirty="0">
                <a:latin typeface="Calibri"/>
                <a:cs typeface="Calibri"/>
              </a:rPr>
              <a:t>anos</a:t>
            </a:r>
            <a:r>
              <a:rPr sz="3200" spc="380" dirty="0">
                <a:latin typeface="Calibri"/>
                <a:cs typeface="Calibri"/>
              </a:rPr>
              <a:t>   </a:t>
            </a:r>
            <a:r>
              <a:rPr sz="3200" dirty="0">
                <a:latin typeface="Calibri"/>
                <a:cs typeface="Calibri"/>
              </a:rPr>
              <a:t>os</a:t>
            </a:r>
            <a:r>
              <a:rPr sz="3200" spc="380" dirty="0">
                <a:latin typeface="Calibri"/>
                <a:cs typeface="Calibri"/>
              </a:rPr>
              <a:t>   </a:t>
            </a:r>
            <a:r>
              <a:rPr sz="3200" spc="-10" dirty="0">
                <a:latin typeface="Calibri"/>
                <a:cs typeface="Calibri"/>
              </a:rPr>
              <a:t>militares 	</a:t>
            </a:r>
            <a:r>
              <a:rPr sz="3200" dirty="0">
                <a:latin typeface="Calibri"/>
                <a:cs typeface="Calibri"/>
              </a:rPr>
              <a:t>aprenderam</a:t>
            </a:r>
            <a:r>
              <a:rPr sz="3200" spc="5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59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usar</a:t>
            </a:r>
            <a:r>
              <a:rPr sz="3200" spc="5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5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informação</a:t>
            </a:r>
            <a:r>
              <a:rPr sz="3200" spc="5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para</a:t>
            </a:r>
            <a:r>
              <a:rPr sz="3200" spc="56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obter 	</a:t>
            </a:r>
            <a:r>
              <a:rPr sz="3200" dirty="0">
                <a:latin typeface="Calibri"/>
                <a:cs typeface="Calibri"/>
              </a:rPr>
              <a:t>vantagens</a:t>
            </a:r>
            <a:r>
              <a:rPr sz="3200" spc="43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estratégicas</a:t>
            </a:r>
            <a:r>
              <a:rPr sz="3200" spc="4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sobre</a:t>
            </a:r>
            <a:r>
              <a:rPr sz="3200" spc="43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seus</a:t>
            </a:r>
            <a:r>
              <a:rPr sz="3200" spc="4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inimigos</a:t>
            </a:r>
            <a:r>
              <a:rPr sz="3200" spc="450" dirty="0">
                <a:latin typeface="Calibri"/>
                <a:cs typeface="Calibri"/>
              </a:rPr>
              <a:t> </a:t>
            </a:r>
            <a:r>
              <a:rPr sz="3200" spc="-50" dirty="0">
                <a:latin typeface="Calibri"/>
                <a:cs typeface="Calibri"/>
              </a:rPr>
              <a:t>e 	</a:t>
            </a:r>
            <a:r>
              <a:rPr sz="3200" spc="-40" dirty="0">
                <a:latin typeface="Calibri"/>
                <a:cs typeface="Calibri"/>
              </a:rPr>
              <a:t>cercavam-</a:t>
            </a:r>
            <a:r>
              <a:rPr sz="3200" dirty="0">
                <a:latin typeface="Calibri"/>
                <a:cs typeface="Calibri"/>
              </a:rPr>
              <a:t>se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pessoas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confiança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para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que 	</a:t>
            </a:r>
            <a:r>
              <a:rPr sz="3200" dirty="0">
                <a:latin typeface="Calibri"/>
                <a:cs typeface="Calibri"/>
              </a:rPr>
              <a:t>seus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planos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permanecessem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seguros.</a:t>
            </a:r>
            <a:endParaRPr sz="3200" dirty="0">
              <a:latin typeface="Calibri"/>
              <a:cs typeface="Calibri"/>
            </a:endParaRPr>
          </a:p>
          <a:p>
            <a:pPr marL="354330" marR="6985" indent="-34226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Apenas</a:t>
            </a:r>
            <a:r>
              <a:rPr sz="3200" spc="7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</a:t>
            </a:r>
            <a:r>
              <a:rPr sz="3200" spc="7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século</a:t>
            </a:r>
            <a:r>
              <a:rPr sz="3200" spc="7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XX</a:t>
            </a:r>
            <a:r>
              <a:rPr sz="3200" spc="7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7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velho</a:t>
            </a:r>
            <a:r>
              <a:rPr sz="3200" spc="7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comércio</a:t>
            </a:r>
            <a:r>
              <a:rPr sz="3200" spc="7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740" dirty="0">
                <a:latin typeface="Calibri"/>
                <a:cs typeface="Calibri"/>
              </a:rPr>
              <a:t> </a:t>
            </a:r>
            <a:r>
              <a:rPr sz="3200" spc="-50" dirty="0">
                <a:latin typeface="Calibri"/>
                <a:cs typeface="Calibri"/>
              </a:rPr>
              <a:t>a 	</a:t>
            </a:r>
            <a:r>
              <a:rPr sz="3200" dirty="0">
                <a:latin typeface="Calibri"/>
                <a:cs typeface="Calibri"/>
              </a:rPr>
              <a:t>jovem</a:t>
            </a:r>
            <a:r>
              <a:rPr sz="3200" spc="38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indústria</a:t>
            </a:r>
            <a:r>
              <a:rPr sz="3200" spc="40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perceberam</a:t>
            </a:r>
            <a:r>
              <a:rPr sz="3200" spc="39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38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poder</a:t>
            </a:r>
            <a:r>
              <a:rPr sz="3200" spc="390" dirty="0">
                <a:latin typeface="Calibri"/>
                <a:cs typeface="Calibri"/>
              </a:rPr>
              <a:t>  </a:t>
            </a:r>
            <a:r>
              <a:rPr sz="3200" spc="-25" dirty="0">
                <a:latin typeface="Calibri"/>
                <a:cs typeface="Calibri"/>
              </a:rPr>
              <a:t>das 	</a:t>
            </a:r>
            <a:r>
              <a:rPr sz="3200" spc="-10" dirty="0">
                <a:latin typeface="Calibri"/>
                <a:cs typeface="Calibri"/>
              </a:rPr>
              <a:t>informações:</a:t>
            </a:r>
            <a:endParaRPr sz="3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720" y="428604"/>
            <a:ext cx="860928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18105" marR="5080" indent="-2272665">
              <a:lnSpc>
                <a:spcPct val="100000"/>
              </a:lnSpc>
              <a:spcBef>
                <a:spcPts val="95"/>
              </a:spcBef>
            </a:pPr>
            <a:r>
              <a:rPr dirty="0"/>
              <a:t>Impactos</a:t>
            </a:r>
            <a:r>
              <a:rPr spc="-160" dirty="0"/>
              <a:t> </a:t>
            </a:r>
            <a:r>
              <a:rPr dirty="0"/>
              <a:t>Sociais</a:t>
            </a:r>
            <a:r>
              <a:rPr spc="-140" dirty="0"/>
              <a:t> </a:t>
            </a:r>
            <a:r>
              <a:rPr dirty="0"/>
              <a:t>dos</a:t>
            </a:r>
            <a:r>
              <a:rPr spc="-160" dirty="0"/>
              <a:t> </a:t>
            </a:r>
            <a:r>
              <a:rPr dirty="0"/>
              <a:t>Sistemas</a:t>
            </a:r>
            <a:r>
              <a:rPr spc="-135" dirty="0"/>
              <a:t> </a:t>
            </a:r>
            <a:r>
              <a:rPr spc="-25" dirty="0"/>
              <a:t>de </a:t>
            </a:r>
            <a:r>
              <a:rPr spc="-10" dirty="0"/>
              <a:t>Informação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26489"/>
            <a:ext cx="8075295" cy="4142104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marR="5080" indent="-343535" algn="just">
              <a:lnSpc>
                <a:spcPct val="80000"/>
              </a:lnSpc>
              <a:spcBef>
                <a:spcPts val="819"/>
              </a:spcBef>
              <a:buFont typeface="Arial MT"/>
              <a:buChar char="•"/>
              <a:tabLst>
                <a:tab pos="355600" algn="l"/>
              </a:tabLst>
            </a:pPr>
            <a:r>
              <a:rPr sz="3000" dirty="0">
                <a:latin typeface="Calibri"/>
                <a:cs typeface="Calibri"/>
              </a:rPr>
              <a:t>Os</a:t>
            </a:r>
            <a:r>
              <a:rPr sz="3000" spc="65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sistemas</a:t>
            </a:r>
            <a:r>
              <a:rPr sz="3000" spc="6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6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informação</a:t>
            </a:r>
            <a:r>
              <a:rPr sz="3000" spc="65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estão</a:t>
            </a:r>
            <a:r>
              <a:rPr sz="3000" spc="65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em</a:t>
            </a:r>
            <a:r>
              <a:rPr sz="3000" spc="6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todos</a:t>
            </a:r>
            <a:r>
              <a:rPr sz="3000" spc="655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os </a:t>
            </a:r>
            <a:r>
              <a:rPr sz="3000" dirty="0">
                <a:latin typeface="Calibri"/>
                <a:cs typeface="Calibri"/>
              </a:rPr>
              <a:t>lugares,</a:t>
            </a:r>
            <a:r>
              <a:rPr sz="3000" spc="254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2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grandes</a:t>
            </a:r>
            <a:r>
              <a:rPr sz="3000" spc="24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centros</a:t>
            </a:r>
            <a:r>
              <a:rPr sz="3000" spc="26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26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dados</a:t>
            </a:r>
            <a:r>
              <a:rPr sz="3000" spc="27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</a:t>
            </a:r>
            <a:r>
              <a:rPr sz="3000" spc="26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sistemas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6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menores,</a:t>
            </a:r>
            <a:r>
              <a:rPr sz="3000" spc="6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nos</a:t>
            </a:r>
            <a:r>
              <a:rPr sz="3000" spc="60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automóveis,</a:t>
            </a:r>
            <a:r>
              <a:rPr sz="3000" spc="6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televisões</a:t>
            </a:r>
            <a:r>
              <a:rPr sz="3000" spc="605" dirty="0">
                <a:latin typeface="Calibri"/>
                <a:cs typeface="Calibri"/>
              </a:rPr>
              <a:t>  </a:t>
            </a:r>
            <a:r>
              <a:rPr sz="3000" spc="-50" dirty="0">
                <a:latin typeface="Calibri"/>
                <a:cs typeface="Calibri"/>
              </a:rPr>
              <a:t>e </a:t>
            </a:r>
            <a:r>
              <a:rPr sz="3000" dirty="0">
                <a:latin typeface="Calibri"/>
                <a:cs typeface="Calibri"/>
              </a:rPr>
              <a:t>celulares.</a:t>
            </a:r>
            <a:r>
              <a:rPr sz="3000" spc="6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O</a:t>
            </a:r>
            <a:r>
              <a:rPr sz="3000" spc="62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maior</a:t>
            </a:r>
            <a:r>
              <a:rPr sz="3000" spc="6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impacto</a:t>
            </a:r>
            <a:r>
              <a:rPr sz="3000" spc="6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causado</a:t>
            </a:r>
            <a:r>
              <a:rPr sz="3000" spc="625" dirty="0">
                <a:latin typeface="Calibri"/>
                <a:cs typeface="Calibri"/>
              </a:rPr>
              <a:t>  </a:t>
            </a:r>
            <a:r>
              <a:rPr sz="3000" spc="-10" dirty="0">
                <a:latin typeface="Calibri"/>
                <a:cs typeface="Calibri"/>
              </a:rPr>
              <a:t>pelos </a:t>
            </a:r>
            <a:r>
              <a:rPr sz="3000" dirty="0">
                <a:latin typeface="Calibri"/>
                <a:cs typeface="Calibri"/>
              </a:rPr>
              <a:t>sistemas</a:t>
            </a:r>
            <a:r>
              <a:rPr sz="3000" spc="4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informação</a:t>
            </a:r>
            <a:r>
              <a:rPr sz="3000" spc="6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em</a:t>
            </a:r>
            <a:r>
              <a:rPr sz="3000" spc="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nossa</a:t>
            </a:r>
            <a:r>
              <a:rPr sz="3000" spc="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sociedade</a:t>
            </a:r>
            <a:r>
              <a:rPr sz="3000" spc="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foi</a:t>
            </a:r>
            <a:r>
              <a:rPr sz="3000" spc="55" dirty="0">
                <a:latin typeface="Calibri"/>
                <a:cs typeface="Calibri"/>
              </a:rPr>
              <a:t> </a:t>
            </a:r>
            <a:r>
              <a:rPr sz="3000" spc="-50" dirty="0">
                <a:latin typeface="Calibri"/>
                <a:cs typeface="Calibri"/>
              </a:rPr>
              <a:t>a </a:t>
            </a:r>
            <a:r>
              <a:rPr sz="3000" dirty="0">
                <a:latin typeface="Calibri"/>
                <a:cs typeface="Calibri"/>
              </a:rPr>
              <a:t>necessidade</a:t>
            </a:r>
            <a:r>
              <a:rPr sz="3000" spc="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atualização</a:t>
            </a:r>
            <a:r>
              <a:rPr sz="3000" spc="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2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qualificação</a:t>
            </a:r>
            <a:r>
              <a:rPr sz="3000" spc="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da</a:t>
            </a:r>
            <a:r>
              <a:rPr sz="3000" spc="30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mão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1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obra,</a:t>
            </a:r>
            <a:r>
              <a:rPr sz="3000" spc="1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pois</a:t>
            </a:r>
            <a:r>
              <a:rPr sz="3000" spc="1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trabalhos</a:t>
            </a:r>
            <a:r>
              <a:rPr sz="3000" spc="1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simples</a:t>
            </a:r>
            <a:r>
              <a:rPr sz="3000" spc="1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como</a:t>
            </a:r>
            <a:r>
              <a:rPr sz="3000" spc="1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dirigir</a:t>
            </a:r>
            <a:r>
              <a:rPr sz="3000" spc="12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hoje </a:t>
            </a:r>
            <a:r>
              <a:rPr sz="3000" spc="-30" dirty="0">
                <a:latin typeface="Calibri"/>
                <a:cs typeface="Calibri"/>
              </a:rPr>
              <a:t>tornaram-</a:t>
            </a:r>
            <a:r>
              <a:rPr sz="3000" dirty="0">
                <a:latin typeface="Calibri"/>
                <a:cs typeface="Calibri"/>
              </a:rPr>
              <a:t>se</a:t>
            </a:r>
            <a:r>
              <a:rPr sz="3000" spc="15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extremamente</a:t>
            </a:r>
            <a:r>
              <a:rPr sz="3000" spc="16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especializados,</a:t>
            </a:r>
            <a:r>
              <a:rPr sz="3000" spc="155" dirty="0">
                <a:latin typeface="Calibri"/>
                <a:cs typeface="Calibri"/>
              </a:rPr>
              <a:t>  </a:t>
            </a:r>
            <a:r>
              <a:rPr sz="3000" spc="-25" dirty="0">
                <a:latin typeface="Calibri"/>
                <a:cs typeface="Calibri"/>
              </a:rPr>
              <a:t>por </a:t>
            </a:r>
            <a:r>
              <a:rPr sz="3000" dirty="0">
                <a:latin typeface="Calibri"/>
                <a:cs typeface="Calibri"/>
              </a:rPr>
              <a:t>exemplo,</a:t>
            </a:r>
            <a:r>
              <a:rPr sz="3000" spc="2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dirigir</a:t>
            </a:r>
            <a:r>
              <a:rPr sz="3000" spc="2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máquinas</a:t>
            </a:r>
            <a:r>
              <a:rPr sz="3000" spc="2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agrícolas,</a:t>
            </a:r>
            <a:r>
              <a:rPr sz="3000" spc="28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atualmente, </a:t>
            </a:r>
            <a:r>
              <a:rPr sz="3000" dirty="0">
                <a:latin typeface="Calibri"/>
                <a:cs typeface="Calibri"/>
              </a:rPr>
              <a:t>informam</a:t>
            </a:r>
            <a:r>
              <a:rPr sz="3000" spc="32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quantos</a:t>
            </a:r>
            <a:r>
              <a:rPr sz="3000" spc="3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quilos</a:t>
            </a:r>
            <a:r>
              <a:rPr sz="3000" spc="31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3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grãos</a:t>
            </a:r>
            <a:r>
              <a:rPr sz="3000" spc="31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já</a:t>
            </a:r>
            <a:r>
              <a:rPr sz="3000" spc="315" dirty="0">
                <a:latin typeface="Calibri"/>
                <a:cs typeface="Calibri"/>
              </a:rPr>
              <a:t>  </a:t>
            </a:r>
            <a:r>
              <a:rPr sz="3000" spc="-10" dirty="0">
                <a:latin typeface="Calibri"/>
                <a:cs typeface="Calibri"/>
              </a:rPr>
              <a:t>foram </a:t>
            </a:r>
            <a:r>
              <a:rPr sz="3000" dirty="0">
                <a:latin typeface="Calibri"/>
                <a:cs typeface="Calibri"/>
              </a:rPr>
              <a:t>colhidos</a:t>
            </a:r>
            <a:r>
              <a:rPr sz="3000" spc="-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sua</a:t>
            </a:r>
            <a:r>
              <a:rPr sz="3000" spc="-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localização</a:t>
            </a:r>
            <a:r>
              <a:rPr sz="3000" spc="-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por</a:t>
            </a:r>
            <a:r>
              <a:rPr sz="3000" spc="-80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GPS.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6" y="642918"/>
            <a:ext cx="8895064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18105" marR="5080" indent="-2272665">
              <a:lnSpc>
                <a:spcPct val="100000"/>
              </a:lnSpc>
              <a:spcBef>
                <a:spcPts val="95"/>
              </a:spcBef>
            </a:pPr>
            <a:r>
              <a:rPr dirty="0"/>
              <a:t>Impactos</a:t>
            </a:r>
            <a:r>
              <a:rPr spc="-160" dirty="0"/>
              <a:t> </a:t>
            </a:r>
            <a:r>
              <a:rPr dirty="0"/>
              <a:t>Sociais</a:t>
            </a:r>
            <a:r>
              <a:rPr spc="-140" dirty="0"/>
              <a:t> </a:t>
            </a:r>
            <a:r>
              <a:rPr dirty="0"/>
              <a:t>dos</a:t>
            </a:r>
            <a:r>
              <a:rPr spc="-160" dirty="0"/>
              <a:t> </a:t>
            </a:r>
            <a:r>
              <a:rPr dirty="0"/>
              <a:t>Sistemas</a:t>
            </a:r>
            <a:r>
              <a:rPr spc="-135" dirty="0"/>
              <a:t> </a:t>
            </a:r>
            <a:r>
              <a:rPr spc="-25" dirty="0"/>
              <a:t>de </a:t>
            </a:r>
            <a:r>
              <a:rPr spc="-10" dirty="0"/>
              <a:t>Informação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402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Atualmente</a:t>
            </a:r>
            <a:r>
              <a:rPr sz="3200" spc="5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pagar</a:t>
            </a:r>
            <a:r>
              <a:rPr sz="3200" spc="5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contas,</a:t>
            </a:r>
            <a:r>
              <a:rPr sz="3200" spc="5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fazer</a:t>
            </a:r>
            <a:r>
              <a:rPr sz="3200" spc="5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compras,</a:t>
            </a:r>
            <a:r>
              <a:rPr sz="3200" spc="52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ler 	</a:t>
            </a:r>
            <a:r>
              <a:rPr sz="3200" dirty="0">
                <a:latin typeface="Calibri"/>
                <a:cs typeface="Calibri"/>
              </a:rPr>
              <a:t>as</a:t>
            </a:r>
            <a:r>
              <a:rPr sz="3200" spc="3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notícias,</a:t>
            </a:r>
            <a:r>
              <a:rPr sz="3200" spc="3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mídias</a:t>
            </a:r>
            <a:r>
              <a:rPr sz="3200" spc="3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sociais</a:t>
            </a:r>
            <a:r>
              <a:rPr sz="3200" spc="3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3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ver</a:t>
            </a:r>
            <a:r>
              <a:rPr sz="3200" spc="3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televisão</a:t>
            </a:r>
            <a:r>
              <a:rPr sz="3200" spc="38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são 	</a:t>
            </a:r>
            <a:r>
              <a:rPr sz="3200" dirty="0">
                <a:latin typeface="Calibri"/>
                <a:cs typeface="Calibri"/>
              </a:rPr>
              <a:t>possíveis</a:t>
            </a:r>
            <a:r>
              <a:rPr sz="3200" spc="1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sem</a:t>
            </a:r>
            <a:r>
              <a:rPr sz="3200" spc="1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sair</a:t>
            </a:r>
            <a:r>
              <a:rPr sz="3200" spc="1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da</a:t>
            </a:r>
            <a:r>
              <a:rPr sz="3200" spc="1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cadeira,</a:t>
            </a:r>
            <a:r>
              <a:rPr sz="3200" spc="1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mesmo</a:t>
            </a:r>
            <a:r>
              <a:rPr sz="3200" spc="1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durante 	</a:t>
            </a:r>
            <a:r>
              <a:rPr sz="3200" dirty="0">
                <a:latin typeface="Calibri"/>
                <a:cs typeface="Calibri"/>
              </a:rPr>
              <a:t>uma</a:t>
            </a:r>
            <a:r>
              <a:rPr sz="3200" spc="1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viagem.</a:t>
            </a:r>
            <a:r>
              <a:rPr sz="3200" spc="1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Isso</a:t>
            </a:r>
            <a:r>
              <a:rPr sz="3200" spc="16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graças</a:t>
            </a:r>
            <a:r>
              <a:rPr sz="3200" spc="1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aos</a:t>
            </a:r>
            <a:r>
              <a:rPr sz="3200" spc="16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SI</a:t>
            </a:r>
            <a:r>
              <a:rPr sz="3200" spc="16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155" dirty="0">
                <a:latin typeface="Calibri"/>
                <a:cs typeface="Calibri"/>
              </a:rPr>
              <a:t>  </a:t>
            </a:r>
            <a:r>
              <a:rPr sz="3200" spc="-10" dirty="0">
                <a:latin typeface="Calibri"/>
                <a:cs typeface="Calibri"/>
              </a:rPr>
              <a:t>estão 	interligados</a:t>
            </a:r>
            <a:r>
              <a:rPr sz="3200" spc="-16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mundialmente.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282" y="714356"/>
            <a:ext cx="860928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18105" marR="5080" indent="-2272665">
              <a:lnSpc>
                <a:spcPct val="100000"/>
              </a:lnSpc>
              <a:spcBef>
                <a:spcPts val="95"/>
              </a:spcBef>
            </a:pPr>
            <a:r>
              <a:rPr dirty="0"/>
              <a:t>Impactos</a:t>
            </a:r>
            <a:r>
              <a:rPr spc="-160" dirty="0"/>
              <a:t> </a:t>
            </a:r>
            <a:r>
              <a:rPr dirty="0"/>
              <a:t>Sociais</a:t>
            </a:r>
            <a:r>
              <a:rPr spc="-140" dirty="0"/>
              <a:t> </a:t>
            </a:r>
            <a:r>
              <a:rPr dirty="0"/>
              <a:t>dos</a:t>
            </a:r>
            <a:r>
              <a:rPr spc="-160" dirty="0"/>
              <a:t> </a:t>
            </a:r>
            <a:r>
              <a:rPr dirty="0"/>
              <a:t>Sistemas</a:t>
            </a:r>
            <a:r>
              <a:rPr spc="-135" dirty="0"/>
              <a:t> </a:t>
            </a:r>
            <a:r>
              <a:rPr spc="-25" dirty="0"/>
              <a:t>de </a:t>
            </a:r>
            <a:r>
              <a:rPr spc="-10" dirty="0"/>
              <a:t>Informação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26489"/>
            <a:ext cx="8074025" cy="423291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5600" marR="5080" indent="-343535" algn="just">
              <a:lnSpc>
                <a:spcPts val="2880"/>
              </a:lnSpc>
              <a:spcBef>
                <a:spcPts val="795"/>
              </a:spcBef>
              <a:buFont typeface="Arial MT"/>
              <a:buChar char="•"/>
              <a:tabLst>
                <a:tab pos="355600" algn="l"/>
              </a:tabLst>
            </a:pPr>
            <a:r>
              <a:rPr sz="3000" dirty="0">
                <a:latin typeface="Calibri"/>
                <a:cs typeface="Calibri"/>
              </a:rPr>
              <a:t>Essa</a:t>
            </a:r>
            <a:r>
              <a:rPr sz="3000" spc="5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disponibilidade</a:t>
            </a:r>
            <a:r>
              <a:rPr sz="3000" spc="51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51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informação</a:t>
            </a:r>
            <a:r>
              <a:rPr sz="3000" spc="530" dirty="0">
                <a:latin typeface="Calibri"/>
                <a:cs typeface="Calibri"/>
              </a:rPr>
              <a:t>  </a:t>
            </a:r>
            <a:r>
              <a:rPr sz="3000" spc="-10" dirty="0">
                <a:latin typeface="Calibri"/>
                <a:cs typeface="Calibri"/>
              </a:rPr>
              <a:t>acarreta </a:t>
            </a:r>
            <a:r>
              <a:rPr sz="3000" dirty="0">
                <a:latin typeface="Calibri"/>
                <a:cs typeface="Calibri"/>
              </a:rPr>
              <a:t>algumas</a:t>
            </a:r>
            <a:r>
              <a:rPr sz="3000" spc="-14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consequências:</a:t>
            </a:r>
            <a:endParaRPr sz="3000">
              <a:latin typeface="Calibri"/>
              <a:cs typeface="Calibri"/>
            </a:endParaRPr>
          </a:p>
          <a:p>
            <a:pPr marL="12700" marR="5080" algn="just">
              <a:lnSpc>
                <a:spcPct val="80000"/>
              </a:lnSpc>
              <a:spcBef>
                <a:spcPts val="750"/>
              </a:spcBef>
            </a:pPr>
            <a:r>
              <a:rPr sz="3000" b="1" dirty="0">
                <a:latin typeface="Calibri"/>
                <a:cs typeface="Calibri"/>
              </a:rPr>
              <a:t>1-</a:t>
            </a:r>
            <a:r>
              <a:rPr sz="3000" b="1" spc="72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Exclusão</a:t>
            </a:r>
            <a:r>
              <a:rPr sz="3000" b="1" spc="720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socioeconômicas</a:t>
            </a:r>
            <a:r>
              <a:rPr sz="3000" b="1" spc="72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desencadeada</a:t>
            </a:r>
            <a:r>
              <a:rPr sz="3000" b="1" spc="700" dirty="0">
                <a:latin typeface="Calibri"/>
                <a:cs typeface="Calibri"/>
              </a:rPr>
              <a:t> </a:t>
            </a:r>
            <a:r>
              <a:rPr sz="3000" b="1" spc="-20" dirty="0">
                <a:latin typeface="Calibri"/>
                <a:cs typeface="Calibri"/>
              </a:rPr>
              <a:t>pela </a:t>
            </a:r>
            <a:r>
              <a:rPr sz="3000" b="1" dirty="0">
                <a:latin typeface="Calibri"/>
                <a:cs typeface="Calibri"/>
              </a:rPr>
              <a:t>exclusão</a:t>
            </a:r>
            <a:r>
              <a:rPr sz="3000" b="1" spc="16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digital</a:t>
            </a:r>
            <a:r>
              <a:rPr sz="3000" b="1" spc="16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e</a:t>
            </a:r>
            <a:r>
              <a:rPr sz="3000" b="1" spc="180" dirty="0">
                <a:latin typeface="Calibri"/>
                <a:cs typeface="Calibri"/>
              </a:rPr>
              <a:t> </a:t>
            </a:r>
            <a:r>
              <a:rPr sz="3000" b="1" spc="-20" dirty="0">
                <a:latin typeface="Calibri"/>
                <a:cs typeface="Calibri"/>
              </a:rPr>
              <a:t>vice-</a:t>
            </a:r>
            <a:r>
              <a:rPr sz="3000" b="1" dirty="0">
                <a:latin typeface="Calibri"/>
                <a:cs typeface="Calibri"/>
              </a:rPr>
              <a:t>versa:</a:t>
            </a:r>
            <a:r>
              <a:rPr sz="3000" b="1" spc="1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Aqueles</a:t>
            </a:r>
            <a:r>
              <a:rPr sz="3000" spc="17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que</a:t>
            </a:r>
            <a:r>
              <a:rPr sz="3000" spc="1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não</a:t>
            </a:r>
            <a:r>
              <a:rPr sz="3000" spc="185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têm </a:t>
            </a:r>
            <a:r>
              <a:rPr sz="3000" dirty="0">
                <a:latin typeface="Calibri"/>
                <a:cs typeface="Calibri"/>
              </a:rPr>
              <a:t>acesso</a:t>
            </a:r>
            <a:r>
              <a:rPr sz="3000" spc="229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às</a:t>
            </a:r>
            <a:r>
              <a:rPr sz="3000" spc="229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tecnologias</a:t>
            </a:r>
            <a:r>
              <a:rPr sz="3000" spc="22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atuais,</a:t>
            </a:r>
            <a:r>
              <a:rPr sz="3000" spc="21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ficam</a:t>
            </a:r>
            <a:r>
              <a:rPr sz="3000" spc="229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à</a:t>
            </a:r>
            <a:r>
              <a:rPr sz="3000" spc="229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parte</a:t>
            </a:r>
            <a:r>
              <a:rPr sz="3000" spc="225" dirty="0">
                <a:latin typeface="Calibri"/>
                <a:cs typeface="Calibri"/>
              </a:rPr>
              <a:t>  </a:t>
            </a:r>
            <a:r>
              <a:rPr sz="3000" spc="-25" dirty="0">
                <a:latin typeface="Calibri"/>
                <a:cs typeface="Calibri"/>
              </a:rPr>
              <a:t>da </a:t>
            </a:r>
            <a:r>
              <a:rPr sz="3000" dirty="0">
                <a:latin typeface="Calibri"/>
                <a:cs typeface="Calibri"/>
              </a:rPr>
              <a:t>sociedade,</a:t>
            </a:r>
            <a:r>
              <a:rPr sz="3000" spc="24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sendo</a:t>
            </a:r>
            <a:r>
              <a:rPr sz="3000" spc="24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considerados</a:t>
            </a:r>
            <a:r>
              <a:rPr sz="3000" spc="24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alienados.</a:t>
            </a:r>
            <a:r>
              <a:rPr sz="3000" spc="250" dirty="0">
                <a:latin typeface="Calibri"/>
                <a:cs typeface="Calibri"/>
              </a:rPr>
              <a:t>  </a:t>
            </a:r>
            <a:r>
              <a:rPr sz="3000" spc="-10" dirty="0">
                <a:latin typeface="Calibri"/>
                <a:cs typeface="Calibri"/>
              </a:rPr>
              <a:t>Basta </a:t>
            </a:r>
            <a:r>
              <a:rPr sz="3000" dirty="0">
                <a:latin typeface="Calibri"/>
                <a:cs typeface="Calibri"/>
              </a:rPr>
              <a:t>notar</a:t>
            </a:r>
            <a:r>
              <a:rPr sz="3000" spc="5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que</a:t>
            </a:r>
            <a:r>
              <a:rPr sz="3000" spc="5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até</a:t>
            </a:r>
            <a:r>
              <a:rPr sz="3000" spc="5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mesmo</a:t>
            </a:r>
            <a:r>
              <a:rPr sz="3000" spc="55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programas</a:t>
            </a:r>
            <a:r>
              <a:rPr sz="3000" spc="55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5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televisão</a:t>
            </a:r>
            <a:r>
              <a:rPr sz="3000" spc="545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de </a:t>
            </a:r>
            <a:r>
              <a:rPr sz="3000" dirty="0">
                <a:latin typeface="Calibri"/>
                <a:cs typeface="Calibri"/>
              </a:rPr>
              <a:t>hoje,</a:t>
            </a:r>
            <a:r>
              <a:rPr sz="3000" spc="4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passam</a:t>
            </a:r>
            <a:r>
              <a:rPr sz="3000" spc="4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endereços</a:t>
            </a:r>
            <a:r>
              <a:rPr sz="3000" spc="4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459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seus</a:t>
            </a:r>
            <a:r>
              <a:rPr sz="3000" spc="4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sites</a:t>
            </a:r>
            <a:r>
              <a:rPr sz="3000" spc="484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47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não</a:t>
            </a:r>
            <a:r>
              <a:rPr sz="3000" spc="47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mais </a:t>
            </a:r>
            <a:r>
              <a:rPr sz="3000" dirty="0">
                <a:latin typeface="Calibri"/>
                <a:cs typeface="Calibri"/>
              </a:rPr>
              <a:t>telefones.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Isso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faz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com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que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os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governos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entidades </a:t>
            </a:r>
            <a:r>
              <a:rPr sz="3000" dirty="0">
                <a:latin typeface="Calibri"/>
                <a:cs typeface="Calibri"/>
              </a:rPr>
              <a:t>privadas</a:t>
            </a:r>
            <a:r>
              <a:rPr sz="3000" spc="47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tenham</a:t>
            </a:r>
            <a:r>
              <a:rPr sz="3000" spc="484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que</a:t>
            </a:r>
            <a:r>
              <a:rPr sz="3000" spc="45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criar</a:t>
            </a:r>
            <a:r>
              <a:rPr sz="3000" spc="4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programas</a:t>
            </a:r>
            <a:r>
              <a:rPr sz="3000" spc="4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459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inclusão digital.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720" y="714356"/>
            <a:ext cx="860928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18105" marR="5080" indent="-2272665">
              <a:lnSpc>
                <a:spcPct val="100000"/>
              </a:lnSpc>
              <a:spcBef>
                <a:spcPts val="95"/>
              </a:spcBef>
            </a:pPr>
            <a:r>
              <a:rPr dirty="0"/>
              <a:t>Impactos</a:t>
            </a:r>
            <a:r>
              <a:rPr spc="-160" dirty="0"/>
              <a:t> </a:t>
            </a:r>
            <a:r>
              <a:rPr dirty="0"/>
              <a:t>Sociais</a:t>
            </a:r>
            <a:r>
              <a:rPr spc="-140" dirty="0"/>
              <a:t> </a:t>
            </a:r>
            <a:r>
              <a:rPr dirty="0"/>
              <a:t>dos</a:t>
            </a:r>
            <a:r>
              <a:rPr spc="-160" dirty="0"/>
              <a:t> </a:t>
            </a:r>
            <a:r>
              <a:rPr dirty="0"/>
              <a:t>Sistemas</a:t>
            </a:r>
            <a:r>
              <a:rPr spc="-135" dirty="0"/>
              <a:t> </a:t>
            </a:r>
            <a:r>
              <a:rPr spc="-25" dirty="0"/>
              <a:t>de </a:t>
            </a:r>
            <a:r>
              <a:rPr spc="-10" dirty="0"/>
              <a:t>Informação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37157"/>
            <a:ext cx="8074025" cy="4059554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750"/>
              </a:spcBef>
            </a:pPr>
            <a:r>
              <a:rPr sz="2700" dirty="0">
                <a:latin typeface="Calibri"/>
                <a:cs typeface="Calibri"/>
              </a:rPr>
              <a:t>2-</a:t>
            </a:r>
            <a:r>
              <a:rPr sz="2700" spc="24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Dispersão</a:t>
            </a:r>
            <a:r>
              <a:rPr sz="2700" b="1" spc="25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X</a:t>
            </a:r>
            <a:r>
              <a:rPr sz="2700" b="1" spc="25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Disseminação</a:t>
            </a:r>
            <a:r>
              <a:rPr sz="2700" b="1" spc="254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de</a:t>
            </a:r>
            <a:r>
              <a:rPr sz="2700" b="1" spc="24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Informação:</a:t>
            </a:r>
            <a:r>
              <a:rPr sz="2700" b="1" spc="2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2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Internet </a:t>
            </a:r>
            <a:r>
              <a:rPr sz="2700" dirty="0">
                <a:latin typeface="Calibri"/>
                <a:cs typeface="Calibri"/>
              </a:rPr>
              <a:t>permitiu</a:t>
            </a:r>
            <a:r>
              <a:rPr sz="2700" spc="47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47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disseminação</a:t>
            </a:r>
            <a:r>
              <a:rPr sz="2700" spc="47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46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informação</a:t>
            </a:r>
            <a:r>
              <a:rPr sz="2700" spc="48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470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forma </a:t>
            </a:r>
            <a:r>
              <a:rPr sz="2700" dirty="0">
                <a:latin typeface="Calibri"/>
                <a:cs typeface="Calibri"/>
              </a:rPr>
              <a:t>indiscriminada,</a:t>
            </a:r>
            <a:r>
              <a:rPr sz="2700" spc="6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sendo</a:t>
            </a:r>
            <a:r>
              <a:rPr sz="2700" spc="60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possível</a:t>
            </a:r>
            <a:r>
              <a:rPr sz="2700" spc="59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encontrar</a:t>
            </a:r>
            <a:r>
              <a:rPr sz="2700" spc="5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qualquer</a:t>
            </a:r>
            <a:r>
              <a:rPr sz="2700" spc="570" dirty="0">
                <a:latin typeface="Calibri"/>
                <a:cs typeface="Calibri"/>
              </a:rPr>
              <a:t> </a:t>
            </a:r>
            <a:r>
              <a:rPr sz="2700" spc="-20" dirty="0">
                <a:latin typeface="Calibri"/>
                <a:cs typeface="Calibri"/>
              </a:rPr>
              <a:t>tipo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5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informação,</a:t>
            </a:r>
            <a:r>
              <a:rPr sz="2700" spc="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ideias</a:t>
            </a:r>
            <a:r>
              <a:rPr sz="2700" spc="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opiniões,</a:t>
            </a:r>
            <a:r>
              <a:rPr sz="2700" spc="5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sejam</a:t>
            </a:r>
            <a:r>
              <a:rPr sz="2700" spc="5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baseadas</a:t>
            </a:r>
            <a:r>
              <a:rPr sz="2700" spc="60" dirty="0">
                <a:latin typeface="Calibri"/>
                <a:cs typeface="Calibri"/>
              </a:rPr>
              <a:t>  </a:t>
            </a:r>
            <a:r>
              <a:rPr sz="2700" spc="-25" dirty="0">
                <a:latin typeface="Calibri"/>
                <a:cs typeface="Calibri"/>
              </a:rPr>
              <a:t>em </a:t>
            </a:r>
            <a:r>
              <a:rPr sz="2700" dirty="0">
                <a:latin typeface="Calibri"/>
                <a:cs typeface="Calibri"/>
              </a:rPr>
              <a:t>fatos,</a:t>
            </a:r>
            <a:r>
              <a:rPr sz="2700" spc="4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especulações</a:t>
            </a:r>
            <a:r>
              <a:rPr sz="2700" spc="4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ou</a:t>
            </a:r>
            <a:r>
              <a:rPr sz="2700" spc="4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mera</a:t>
            </a:r>
            <a:r>
              <a:rPr sz="2700" spc="4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imaginação.</a:t>
            </a:r>
            <a:r>
              <a:rPr sz="2700" spc="4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O</a:t>
            </a:r>
            <a:r>
              <a:rPr sz="2700" spc="4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excesso</a:t>
            </a:r>
            <a:r>
              <a:rPr sz="2700" spc="47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de </a:t>
            </a:r>
            <a:r>
              <a:rPr sz="2700" dirty="0">
                <a:latin typeface="Calibri"/>
                <a:cs typeface="Calibri"/>
              </a:rPr>
              <a:t>informação</a:t>
            </a:r>
            <a:r>
              <a:rPr sz="2700" spc="3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somado</a:t>
            </a:r>
            <a:r>
              <a:rPr sz="2700" spc="3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3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propagandas,</a:t>
            </a:r>
            <a:r>
              <a:rPr sz="2700" spc="37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Blogs,</a:t>
            </a:r>
            <a:r>
              <a:rPr sz="2700" spc="3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Chats,</a:t>
            </a:r>
            <a:r>
              <a:rPr sz="2700" spc="3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Redes </a:t>
            </a:r>
            <a:r>
              <a:rPr sz="2700" dirty="0">
                <a:latin typeface="Calibri"/>
                <a:cs typeface="Calibri"/>
              </a:rPr>
              <a:t>Sociais</a:t>
            </a:r>
            <a:r>
              <a:rPr sz="2700" spc="1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13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E-</a:t>
            </a:r>
            <a:r>
              <a:rPr sz="2700" dirty="0">
                <a:latin typeface="Calibri"/>
                <a:cs typeface="Calibri"/>
              </a:rPr>
              <a:t>mails</a:t>
            </a:r>
            <a:r>
              <a:rPr sz="2700" spc="1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vêm</a:t>
            </a:r>
            <a:r>
              <a:rPr sz="2700" spc="1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acarretando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1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perda</a:t>
            </a:r>
            <a:r>
              <a:rPr sz="2700" spc="1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1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foco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125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tem </a:t>
            </a:r>
            <a:r>
              <a:rPr sz="2700" dirty="0">
                <a:latin typeface="Calibri"/>
                <a:cs typeface="Calibri"/>
              </a:rPr>
              <a:t>sido</a:t>
            </a:r>
            <a:r>
              <a:rPr sz="2700" spc="19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fonte</a:t>
            </a:r>
            <a:r>
              <a:rPr sz="2700" spc="1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1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reclamações</a:t>
            </a:r>
            <a:r>
              <a:rPr sz="2700" spc="1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em</a:t>
            </a:r>
            <a:r>
              <a:rPr sz="2700" spc="19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inúmeras</a:t>
            </a:r>
            <a:r>
              <a:rPr sz="2700" spc="19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empresas.</a:t>
            </a:r>
            <a:r>
              <a:rPr sz="2700" spc="180" dirty="0">
                <a:latin typeface="Calibri"/>
                <a:cs typeface="Calibri"/>
              </a:rPr>
              <a:t> </a:t>
            </a:r>
            <a:r>
              <a:rPr sz="2700" spc="-20" dirty="0">
                <a:latin typeface="Calibri"/>
                <a:cs typeface="Calibri"/>
              </a:rPr>
              <a:t>Além </a:t>
            </a:r>
            <a:r>
              <a:rPr sz="2700" dirty="0">
                <a:latin typeface="Calibri"/>
                <a:cs typeface="Calibri"/>
              </a:rPr>
              <a:t>disso,</a:t>
            </a:r>
            <a:r>
              <a:rPr sz="2700" spc="1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falta</a:t>
            </a:r>
            <a:r>
              <a:rPr sz="2700" spc="1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14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critério</a:t>
            </a:r>
            <a:r>
              <a:rPr sz="2700" spc="15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nas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escolhas</a:t>
            </a:r>
            <a:r>
              <a:rPr sz="2700" spc="15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das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fontes,</a:t>
            </a:r>
            <a:r>
              <a:rPr sz="2700" spc="13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faz</a:t>
            </a:r>
            <a:r>
              <a:rPr sz="2700" spc="140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com </a:t>
            </a:r>
            <a:r>
              <a:rPr sz="2700" dirty="0">
                <a:latin typeface="Calibri"/>
                <a:cs typeface="Calibri"/>
              </a:rPr>
              <a:t>que</a:t>
            </a:r>
            <a:r>
              <a:rPr sz="2700" spc="5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informações</a:t>
            </a:r>
            <a:r>
              <a:rPr sz="2700" spc="5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sem</a:t>
            </a:r>
            <a:r>
              <a:rPr sz="2700" spc="5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qualidade</a:t>
            </a:r>
            <a:r>
              <a:rPr sz="2700" spc="5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sejam</a:t>
            </a:r>
            <a:r>
              <a:rPr sz="2700" spc="57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assimiladas</a:t>
            </a:r>
            <a:r>
              <a:rPr sz="2700" spc="590" dirty="0">
                <a:latin typeface="Calibri"/>
                <a:cs typeface="Calibri"/>
              </a:rPr>
              <a:t> </a:t>
            </a:r>
            <a:r>
              <a:rPr sz="2700" spc="-25" dirty="0">
                <a:latin typeface="Calibri"/>
                <a:cs typeface="Calibri"/>
              </a:rPr>
              <a:t>por </a:t>
            </a:r>
            <a:r>
              <a:rPr sz="2700" dirty="0">
                <a:latin typeface="Calibri"/>
                <a:cs typeface="Calibri"/>
              </a:rPr>
              <a:t>crianças</a:t>
            </a:r>
            <a:r>
              <a:rPr sz="2700" spc="35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35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adolescentes,</a:t>
            </a:r>
            <a:r>
              <a:rPr sz="2700" spc="3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gerando</a:t>
            </a:r>
            <a:r>
              <a:rPr sz="2700" spc="36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um</a:t>
            </a:r>
            <a:r>
              <a:rPr sz="2700" spc="360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conhecimento </a:t>
            </a:r>
            <a:r>
              <a:rPr sz="2700" dirty="0">
                <a:latin typeface="Calibri"/>
                <a:cs typeface="Calibri"/>
              </a:rPr>
              <a:t>superficial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-3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nem</a:t>
            </a:r>
            <a:r>
              <a:rPr sz="2700" spc="-2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sempre</a:t>
            </a:r>
            <a:r>
              <a:rPr sz="2700" spc="-5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coerente.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720" y="857232"/>
            <a:ext cx="860928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18105" marR="5080" indent="-2272665">
              <a:lnSpc>
                <a:spcPct val="100000"/>
              </a:lnSpc>
              <a:spcBef>
                <a:spcPts val="95"/>
              </a:spcBef>
            </a:pPr>
            <a:r>
              <a:rPr dirty="0"/>
              <a:t>Impactos</a:t>
            </a:r>
            <a:r>
              <a:rPr spc="-160" dirty="0"/>
              <a:t> </a:t>
            </a:r>
            <a:r>
              <a:rPr dirty="0"/>
              <a:t>Sociais</a:t>
            </a:r>
            <a:r>
              <a:rPr spc="-140" dirty="0"/>
              <a:t> </a:t>
            </a:r>
            <a:r>
              <a:rPr dirty="0"/>
              <a:t>dos</a:t>
            </a:r>
            <a:r>
              <a:rPr spc="-160" dirty="0"/>
              <a:t> </a:t>
            </a:r>
            <a:r>
              <a:rPr dirty="0"/>
              <a:t>Sistemas</a:t>
            </a:r>
            <a:r>
              <a:rPr spc="-135" dirty="0"/>
              <a:t> </a:t>
            </a:r>
            <a:r>
              <a:rPr spc="-25" dirty="0"/>
              <a:t>de </a:t>
            </a:r>
            <a:r>
              <a:rPr spc="-10" dirty="0"/>
              <a:t>Informação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8596" y="1428736"/>
            <a:ext cx="8073390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O</a:t>
            </a:r>
            <a:r>
              <a:rPr sz="3200" spc="6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Google,</a:t>
            </a:r>
            <a:r>
              <a:rPr sz="3200" spc="6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uma</a:t>
            </a:r>
            <a:r>
              <a:rPr sz="3200" spc="6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dos</a:t>
            </a:r>
            <a:r>
              <a:rPr sz="3200" spc="6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gigantes</a:t>
            </a:r>
            <a:r>
              <a:rPr sz="3200" spc="6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</a:t>
            </a:r>
            <a:r>
              <a:rPr sz="3200" spc="6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sistema</a:t>
            </a:r>
            <a:r>
              <a:rPr sz="3200" spc="63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de 	</a:t>
            </a:r>
            <a:r>
              <a:rPr sz="3200" dirty="0">
                <a:latin typeface="Calibri"/>
                <a:cs typeface="Calibri"/>
              </a:rPr>
              <a:t>informação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mundial,</a:t>
            </a:r>
            <a:r>
              <a:rPr sz="3200" spc="25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usa</a:t>
            </a:r>
            <a:r>
              <a:rPr sz="3200" spc="2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2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lema:</a:t>
            </a:r>
            <a:r>
              <a:rPr sz="3200" spc="2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“Não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faça</a:t>
            </a:r>
            <a:r>
              <a:rPr sz="3200" spc="245" dirty="0">
                <a:latin typeface="Calibri"/>
                <a:cs typeface="Calibri"/>
              </a:rPr>
              <a:t> </a:t>
            </a:r>
            <a:r>
              <a:rPr sz="3200" spc="-50" dirty="0">
                <a:latin typeface="Calibri"/>
                <a:cs typeface="Calibri"/>
              </a:rPr>
              <a:t>o 	</a:t>
            </a:r>
            <a:r>
              <a:rPr sz="3200" dirty="0">
                <a:latin typeface="Calibri"/>
                <a:cs typeface="Calibri"/>
              </a:rPr>
              <a:t>mal”,</a:t>
            </a:r>
            <a:r>
              <a:rPr sz="3200" spc="3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para</a:t>
            </a:r>
            <a:r>
              <a:rPr sz="3200" spc="3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definir</a:t>
            </a:r>
            <a:r>
              <a:rPr sz="3200" spc="3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</a:t>
            </a:r>
            <a:r>
              <a:rPr sz="3200" spc="3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seus</a:t>
            </a:r>
            <a:r>
              <a:rPr sz="3200" spc="3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projetos</a:t>
            </a:r>
            <a:r>
              <a:rPr sz="3200" spc="30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devem</a:t>
            </a:r>
            <a:r>
              <a:rPr sz="3200" spc="31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ou 	</a:t>
            </a:r>
            <a:r>
              <a:rPr sz="3200" dirty="0">
                <a:latin typeface="Calibri"/>
                <a:cs typeface="Calibri"/>
              </a:rPr>
              <a:t>não</a:t>
            </a:r>
            <a:r>
              <a:rPr sz="3200" spc="11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serem</a:t>
            </a:r>
            <a:r>
              <a:rPr sz="3200" spc="11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lançados.</a:t>
            </a:r>
            <a:r>
              <a:rPr sz="3200" spc="12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Isso</a:t>
            </a:r>
            <a:r>
              <a:rPr sz="3200" spc="114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porque</a:t>
            </a:r>
            <a:r>
              <a:rPr sz="3200" spc="11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cabe</a:t>
            </a:r>
            <a:r>
              <a:rPr sz="3200" spc="114" dirty="0">
                <a:latin typeface="Calibri"/>
                <a:cs typeface="Calibri"/>
              </a:rPr>
              <a:t>  </a:t>
            </a:r>
            <a:r>
              <a:rPr sz="3200" spc="-25" dirty="0">
                <a:latin typeface="Calibri"/>
                <a:cs typeface="Calibri"/>
              </a:rPr>
              <a:t>aos 	</a:t>
            </a:r>
            <a:r>
              <a:rPr sz="3200" dirty="0">
                <a:latin typeface="Calibri"/>
                <a:cs typeface="Calibri"/>
              </a:rPr>
              <a:t>profissionais</a:t>
            </a:r>
            <a:r>
              <a:rPr sz="3200" spc="3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3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trabalham</a:t>
            </a:r>
            <a:r>
              <a:rPr sz="3200" spc="3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</a:t>
            </a:r>
            <a:r>
              <a:rPr sz="3200" spc="3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sistemas</a:t>
            </a:r>
            <a:r>
              <a:rPr sz="3200" spc="38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de 	</a:t>
            </a:r>
            <a:r>
              <a:rPr sz="3200" dirty="0">
                <a:latin typeface="Calibri"/>
                <a:cs typeface="Calibri"/>
              </a:rPr>
              <a:t>informação,</a:t>
            </a:r>
            <a:r>
              <a:rPr sz="3200" spc="72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analisar</a:t>
            </a:r>
            <a:r>
              <a:rPr sz="3200" spc="72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73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impacto</a:t>
            </a:r>
            <a:r>
              <a:rPr sz="3200" spc="72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que</a:t>
            </a:r>
            <a:r>
              <a:rPr sz="3200" spc="725" dirty="0">
                <a:latin typeface="Calibri"/>
                <a:cs typeface="Calibri"/>
              </a:rPr>
              <a:t>  </a:t>
            </a:r>
            <a:r>
              <a:rPr sz="3200" spc="-25" dirty="0">
                <a:latin typeface="Calibri"/>
                <a:cs typeface="Calibri"/>
              </a:rPr>
              <a:t>as 	</a:t>
            </a:r>
            <a:r>
              <a:rPr sz="3200" dirty="0">
                <a:latin typeface="Calibri"/>
                <a:cs typeface="Calibri"/>
              </a:rPr>
              <a:t>informações</a:t>
            </a:r>
            <a:r>
              <a:rPr sz="3200" spc="19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geradas</a:t>
            </a:r>
            <a:r>
              <a:rPr sz="3200" spc="20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</a:t>
            </a:r>
            <a:r>
              <a:rPr sz="3200" spc="20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suas</a:t>
            </a:r>
            <a:r>
              <a:rPr sz="3200" spc="2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empresas</a:t>
            </a:r>
            <a:r>
              <a:rPr sz="3200" spc="19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terão 	</a:t>
            </a:r>
            <a:r>
              <a:rPr sz="3200" dirty="0">
                <a:latin typeface="Calibri"/>
                <a:cs typeface="Calibri"/>
              </a:rPr>
              <a:t>não</a:t>
            </a:r>
            <a:r>
              <a:rPr sz="3200" spc="5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somente</a:t>
            </a:r>
            <a:r>
              <a:rPr sz="3200" spc="5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sobre</a:t>
            </a:r>
            <a:r>
              <a:rPr sz="3200" spc="5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5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empresa,</a:t>
            </a:r>
            <a:r>
              <a:rPr sz="3200" spc="5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mas</a:t>
            </a:r>
            <a:r>
              <a:rPr sz="3200" spc="5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sobre</a:t>
            </a:r>
            <a:r>
              <a:rPr sz="3200" spc="545" dirty="0">
                <a:latin typeface="Calibri"/>
                <a:cs typeface="Calibri"/>
              </a:rPr>
              <a:t> </a:t>
            </a:r>
            <a:r>
              <a:rPr sz="3200" spc="-50" dirty="0">
                <a:latin typeface="Calibri"/>
                <a:cs typeface="Calibri"/>
              </a:rPr>
              <a:t>a 	</a:t>
            </a:r>
            <a:r>
              <a:rPr sz="3200" dirty="0">
                <a:latin typeface="Calibri"/>
                <a:cs typeface="Calibri"/>
              </a:rPr>
              <a:t>sociedade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como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um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todo.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0158" y="461594"/>
            <a:ext cx="20427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10" dirty="0">
                <a:latin typeface="Calibri"/>
                <a:cs typeface="Calibri"/>
              </a:rPr>
              <a:t>Histórico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4415" y="1239782"/>
            <a:ext cx="8074025" cy="2055563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715" indent="-343535" algn="just">
              <a:lnSpc>
                <a:spcPct val="90000"/>
              </a:lnSpc>
              <a:spcBef>
                <a:spcPts val="425"/>
              </a:spcBef>
              <a:buFont typeface="Arial MT"/>
              <a:buChar char="•"/>
              <a:tabLst>
                <a:tab pos="355600" algn="l"/>
              </a:tabLst>
            </a:pPr>
            <a:r>
              <a:rPr sz="2700" b="1" dirty="0">
                <a:latin typeface="Calibri"/>
                <a:cs typeface="Calibri"/>
              </a:rPr>
              <a:t>Meio</a:t>
            </a:r>
            <a:r>
              <a:rPr sz="2700" b="1" spc="50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do</a:t>
            </a:r>
            <a:r>
              <a:rPr sz="2700" b="1" spc="65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século.</a:t>
            </a:r>
            <a:r>
              <a:rPr sz="2700" b="1" spc="60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XVIII</a:t>
            </a:r>
            <a:r>
              <a:rPr sz="2700" b="1" spc="60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até</a:t>
            </a:r>
            <a:r>
              <a:rPr sz="2700" b="1" spc="60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o</a:t>
            </a:r>
            <a:r>
              <a:rPr sz="2700" b="1" spc="60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século</a:t>
            </a:r>
            <a:r>
              <a:rPr sz="2700" b="1" spc="55" dirty="0">
                <a:latin typeface="Calibri"/>
                <a:cs typeface="Calibri"/>
              </a:rPr>
              <a:t>  </a:t>
            </a:r>
            <a:r>
              <a:rPr sz="2700" b="1" dirty="0">
                <a:latin typeface="Calibri"/>
                <a:cs typeface="Calibri"/>
              </a:rPr>
              <a:t>XIX:</a:t>
            </a:r>
            <a:r>
              <a:rPr sz="2700" b="1" spc="60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Revolução </a:t>
            </a:r>
            <a:r>
              <a:rPr sz="2700" dirty="0">
                <a:latin typeface="Calibri"/>
                <a:cs typeface="Calibri"/>
              </a:rPr>
              <a:t>Industrial</a:t>
            </a:r>
            <a:r>
              <a:rPr sz="2700" spc="-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–</a:t>
            </a:r>
            <a:r>
              <a:rPr sz="2700" spc="-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Nenhum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levantamento de</a:t>
            </a:r>
            <a:r>
              <a:rPr sz="2700" spc="-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dado era</a:t>
            </a:r>
            <a:r>
              <a:rPr sz="2700" spc="-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feito;</a:t>
            </a:r>
            <a:r>
              <a:rPr sz="2700" spc="-1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a </a:t>
            </a:r>
            <a:r>
              <a:rPr sz="2700" dirty="0">
                <a:latin typeface="Calibri"/>
                <a:cs typeface="Calibri"/>
              </a:rPr>
              <a:t>regra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era: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Produzir</a:t>
            </a:r>
            <a:r>
              <a:rPr sz="2700" spc="-6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mais,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para</a:t>
            </a:r>
            <a:r>
              <a:rPr sz="2700" spc="-8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vender</a:t>
            </a:r>
            <a:r>
              <a:rPr sz="2700" spc="-100" dirty="0">
                <a:latin typeface="Calibri"/>
                <a:cs typeface="Calibri"/>
              </a:rPr>
              <a:t> </a:t>
            </a:r>
            <a:r>
              <a:rPr sz="2700" spc="-10" dirty="0" err="1">
                <a:latin typeface="Calibri"/>
                <a:cs typeface="Calibri"/>
              </a:rPr>
              <a:t>mais</a:t>
            </a:r>
            <a:r>
              <a:rPr sz="2700" spc="-10" dirty="0">
                <a:latin typeface="Calibri"/>
                <a:cs typeface="Calibri"/>
              </a:rPr>
              <a:t>.</a:t>
            </a:r>
            <a:endParaRPr lang="pt-BR" sz="2700" spc="-10" dirty="0">
              <a:latin typeface="Calibri"/>
              <a:cs typeface="Calibri"/>
            </a:endParaRPr>
          </a:p>
          <a:p>
            <a:pPr marL="12065" marR="5715" algn="just">
              <a:lnSpc>
                <a:spcPct val="90000"/>
              </a:lnSpc>
              <a:spcBef>
                <a:spcPts val="425"/>
              </a:spcBef>
              <a:tabLst>
                <a:tab pos="355600" algn="l"/>
              </a:tabLst>
            </a:pPr>
            <a:endParaRPr lang="pt-BR" sz="2700" dirty="0">
              <a:latin typeface="Calibri"/>
              <a:cs typeface="Calibri"/>
            </a:endParaRPr>
          </a:p>
          <a:p>
            <a:pPr marL="433070" indent="-420370" algn="just">
              <a:lnSpc>
                <a:spcPct val="100000"/>
              </a:lnSpc>
              <a:spcBef>
                <a:spcPts val="325"/>
              </a:spcBef>
              <a:buFont typeface="Arial MT"/>
              <a:buChar char="•"/>
              <a:tabLst>
                <a:tab pos="433070" algn="l"/>
              </a:tabLst>
            </a:pPr>
            <a:r>
              <a:rPr sz="2700" b="1" dirty="0" err="1">
                <a:latin typeface="Calibri"/>
                <a:cs typeface="Calibri"/>
              </a:rPr>
              <a:t>Século</a:t>
            </a:r>
            <a:r>
              <a:rPr sz="2700" b="1" spc="39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XIX</a:t>
            </a:r>
            <a:r>
              <a:rPr sz="2700" b="1" spc="40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até</a:t>
            </a:r>
            <a:r>
              <a:rPr sz="2700" b="1" spc="40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metade</a:t>
            </a:r>
            <a:r>
              <a:rPr sz="2700" b="1" spc="40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do</a:t>
            </a:r>
            <a:r>
              <a:rPr sz="2700" b="1" spc="40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século</a:t>
            </a:r>
            <a:r>
              <a:rPr sz="2700" b="1" spc="39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XX:</a:t>
            </a:r>
            <a:r>
              <a:rPr sz="2700" b="1" spc="39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descobertas</a:t>
            </a:r>
            <a:r>
              <a:rPr sz="2700" spc="395" dirty="0">
                <a:latin typeface="Calibri"/>
                <a:cs typeface="Calibri"/>
              </a:rPr>
              <a:t> </a:t>
            </a:r>
            <a:r>
              <a:rPr sz="2700" spc="-50" dirty="0">
                <a:latin typeface="Calibri"/>
                <a:cs typeface="Calibri"/>
              </a:rPr>
              <a:t>e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9144" y="3505580"/>
            <a:ext cx="303593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4210" algn="l"/>
              </a:tabLst>
            </a:pPr>
            <a:r>
              <a:rPr sz="2700" spc="-10" dirty="0">
                <a:latin typeface="Calibri"/>
                <a:cs typeface="Calibri"/>
              </a:rPr>
              <a:t>Combustão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Interna,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9144" y="3134944"/>
            <a:ext cx="4912995" cy="807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tabLst>
                <a:tab pos="1701164" algn="l"/>
                <a:tab pos="2786380" algn="l"/>
                <a:tab pos="3257550" algn="l"/>
              </a:tabLst>
            </a:pPr>
            <a:r>
              <a:rPr sz="2700" spc="-10" dirty="0">
                <a:latin typeface="Calibri"/>
                <a:cs typeface="Calibri"/>
              </a:rPr>
              <a:t>invenções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0" dirty="0">
                <a:latin typeface="Calibri"/>
                <a:cs typeface="Calibri"/>
              </a:rPr>
              <a:t>como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50" dirty="0">
                <a:latin typeface="Calibri"/>
                <a:cs typeface="Calibri"/>
              </a:rPr>
              <a:t>a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Eletricidade</a:t>
            </a:r>
            <a:endParaRPr sz="2700" dirty="0">
              <a:latin typeface="Calibri"/>
              <a:cs typeface="Calibri"/>
            </a:endParaRPr>
          </a:p>
          <a:p>
            <a:pPr marL="3362325">
              <a:lnSpc>
                <a:spcPts val="3080"/>
              </a:lnSpc>
            </a:pPr>
            <a:r>
              <a:rPr sz="2700" spc="-10" dirty="0">
                <a:latin typeface="Calibri"/>
                <a:cs typeface="Calibri"/>
              </a:rPr>
              <a:t>ampliam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83960" y="3134944"/>
            <a:ext cx="2826385" cy="80772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 indent="291465">
              <a:lnSpc>
                <a:spcPts val="2920"/>
              </a:lnSpc>
              <a:spcBef>
                <a:spcPts val="465"/>
              </a:spcBef>
              <a:tabLst>
                <a:tab pos="666750" algn="l"/>
                <a:tab pos="781050" algn="l"/>
                <a:tab pos="1268730" algn="l"/>
                <a:tab pos="2461895" algn="l"/>
              </a:tabLst>
            </a:pPr>
            <a:r>
              <a:rPr sz="2700" spc="-50" dirty="0">
                <a:latin typeface="Calibri"/>
                <a:cs typeface="Calibri"/>
              </a:rPr>
              <a:t>e</a:t>
            </a:r>
            <a:r>
              <a:rPr sz="2700" dirty="0">
                <a:latin typeface="Calibri"/>
                <a:cs typeface="Calibri"/>
              </a:rPr>
              <a:t>		</a:t>
            </a:r>
            <a:r>
              <a:rPr sz="2700" spc="-50" dirty="0">
                <a:latin typeface="Calibri"/>
                <a:cs typeface="Calibri"/>
              </a:rPr>
              <a:t>o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Motor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de os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horizontes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de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9144" y="3875913"/>
            <a:ext cx="59436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7280" algn="l"/>
                <a:tab pos="3115310" algn="l"/>
                <a:tab pos="4836160" algn="l"/>
              </a:tabLst>
            </a:pPr>
            <a:r>
              <a:rPr sz="2700" spc="-10" dirty="0">
                <a:latin typeface="Calibri"/>
                <a:cs typeface="Calibri"/>
              </a:rPr>
              <a:t>possibilidades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25" dirty="0">
                <a:latin typeface="Calibri"/>
                <a:cs typeface="Calibri"/>
              </a:rPr>
              <a:t>da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indústria;</a:t>
            </a:r>
            <a:r>
              <a:rPr sz="2700" dirty="0">
                <a:latin typeface="Calibri"/>
                <a:cs typeface="Calibri"/>
              </a:rPr>
              <a:t>	</a:t>
            </a:r>
            <a:r>
              <a:rPr sz="2700" spc="-10" dirty="0">
                <a:latin typeface="Calibri"/>
                <a:cs typeface="Calibri"/>
              </a:rPr>
              <a:t>Guerras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03185" y="3875913"/>
            <a:ext cx="140525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10" dirty="0">
                <a:latin typeface="Calibri"/>
                <a:cs typeface="Calibri"/>
              </a:rPr>
              <a:t>Mundiais;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9144" y="4246245"/>
            <a:ext cx="7731125" cy="154876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25"/>
              </a:spcBef>
            </a:pPr>
            <a:r>
              <a:rPr sz="2700" dirty="0">
                <a:latin typeface="Calibri"/>
                <a:cs typeface="Calibri"/>
              </a:rPr>
              <a:t>Espionagem</a:t>
            </a:r>
            <a:r>
              <a:rPr sz="2700" spc="22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Industrial;</a:t>
            </a:r>
            <a:r>
              <a:rPr sz="2700" spc="22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Empresas</a:t>
            </a:r>
            <a:r>
              <a:rPr sz="2700" spc="22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passam</a:t>
            </a:r>
            <a:r>
              <a:rPr sz="2700" spc="22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a</a:t>
            </a:r>
            <a:r>
              <a:rPr sz="2700" spc="225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coletar </a:t>
            </a:r>
            <a:r>
              <a:rPr sz="2700" dirty="0">
                <a:latin typeface="Calibri"/>
                <a:cs typeface="Calibri"/>
              </a:rPr>
              <a:t>dados</a:t>
            </a:r>
            <a:r>
              <a:rPr sz="2700" spc="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de</a:t>
            </a:r>
            <a:r>
              <a:rPr sz="2700" spc="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maneira</a:t>
            </a:r>
            <a:r>
              <a:rPr sz="2700" spc="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manual</a:t>
            </a:r>
            <a:r>
              <a:rPr sz="2700" spc="2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1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esporadicamente,</a:t>
            </a:r>
            <a:r>
              <a:rPr sz="2700" spc="20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gerando </a:t>
            </a:r>
            <a:r>
              <a:rPr sz="2700" dirty="0">
                <a:latin typeface="Calibri"/>
                <a:cs typeface="Calibri"/>
              </a:rPr>
              <a:t>informações</a:t>
            </a:r>
            <a:r>
              <a:rPr sz="2700" spc="365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truncadas</a:t>
            </a:r>
            <a:r>
              <a:rPr sz="2700" spc="37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e</a:t>
            </a:r>
            <a:r>
              <a:rPr sz="2700" spc="370" dirty="0">
                <a:latin typeface="Calibri"/>
                <a:cs typeface="Calibri"/>
              </a:rPr>
              <a:t>  </a:t>
            </a:r>
            <a:r>
              <a:rPr sz="2700" dirty="0">
                <a:latin typeface="Calibri"/>
                <a:cs typeface="Calibri"/>
              </a:rPr>
              <a:t>imprecisas;</a:t>
            </a:r>
            <a:r>
              <a:rPr sz="2700" spc="370" dirty="0">
                <a:latin typeface="Calibri"/>
                <a:cs typeface="Calibri"/>
              </a:rPr>
              <a:t>  </a:t>
            </a:r>
            <a:r>
              <a:rPr sz="2700" spc="-10" dirty="0">
                <a:latin typeface="Calibri"/>
                <a:cs typeface="Calibri"/>
              </a:rPr>
              <a:t>Concorrência Reativa:</a:t>
            </a:r>
            <a:r>
              <a:rPr sz="2700" spc="-9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Reage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aos</a:t>
            </a:r>
            <a:r>
              <a:rPr sz="2700" spc="-65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lançamentos</a:t>
            </a:r>
            <a:r>
              <a:rPr sz="2700" spc="-80" dirty="0">
                <a:latin typeface="Calibri"/>
                <a:cs typeface="Calibri"/>
              </a:rPr>
              <a:t> </a:t>
            </a:r>
            <a:r>
              <a:rPr sz="2700" dirty="0">
                <a:latin typeface="Calibri"/>
                <a:cs typeface="Calibri"/>
              </a:rPr>
              <a:t>do</a:t>
            </a:r>
            <a:r>
              <a:rPr sz="2700" spc="-45" dirty="0">
                <a:latin typeface="Calibri"/>
                <a:cs typeface="Calibri"/>
              </a:rPr>
              <a:t> </a:t>
            </a:r>
            <a:r>
              <a:rPr sz="2700" spc="-10" dirty="0">
                <a:latin typeface="Calibri"/>
                <a:cs typeface="Calibri"/>
              </a:rPr>
              <a:t>mercado.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0158" y="461594"/>
            <a:ext cx="20427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10" dirty="0">
                <a:latin typeface="Calibri"/>
                <a:cs typeface="Calibri"/>
              </a:rPr>
              <a:t>Histórico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907" y="1158824"/>
            <a:ext cx="8075295" cy="423291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marR="5715" indent="-343535" algn="just">
              <a:lnSpc>
                <a:spcPct val="80000"/>
              </a:lnSpc>
              <a:spcBef>
                <a:spcPts val="819"/>
              </a:spcBef>
              <a:buFont typeface="Arial MT"/>
              <a:buChar char="•"/>
              <a:tabLst>
                <a:tab pos="355600" algn="l"/>
              </a:tabLst>
            </a:pPr>
            <a:r>
              <a:rPr sz="3000" b="1" dirty="0">
                <a:latin typeface="Calibri"/>
                <a:cs typeface="Calibri"/>
              </a:rPr>
              <a:t>Décadas</a:t>
            </a:r>
            <a:r>
              <a:rPr sz="3000" b="1" spc="69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de</a:t>
            </a:r>
            <a:r>
              <a:rPr sz="3000" b="1" spc="720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50</a:t>
            </a:r>
            <a:r>
              <a:rPr sz="3000" b="1" spc="720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a</a:t>
            </a:r>
            <a:r>
              <a:rPr sz="3000" b="1" spc="70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60:</a:t>
            </a:r>
            <a:r>
              <a:rPr sz="3000" b="1" spc="72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Primeiros</a:t>
            </a:r>
            <a:r>
              <a:rPr sz="3000" spc="72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computadores; </a:t>
            </a:r>
            <a:r>
              <a:rPr sz="3000" dirty="0">
                <a:latin typeface="Calibri"/>
                <a:cs typeface="Calibri"/>
              </a:rPr>
              <a:t>Processamento</a:t>
            </a:r>
            <a:r>
              <a:rPr sz="3000" spc="38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37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Dados</a:t>
            </a:r>
            <a:r>
              <a:rPr sz="3000" spc="39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Eletrônico</a:t>
            </a:r>
            <a:r>
              <a:rPr sz="3000" spc="37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com</a:t>
            </a:r>
            <a:r>
              <a:rPr sz="3000" spc="39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ênfase </a:t>
            </a:r>
            <a:r>
              <a:rPr sz="3000" dirty="0">
                <a:latin typeface="Calibri"/>
                <a:cs typeface="Calibri"/>
              </a:rPr>
              <a:t>em</a:t>
            </a:r>
            <a:r>
              <a:rPr sz="3000" spc="10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mudanças</a:t>
            </a:r>
            <a:r>
              <a:rPr sz="3000" spc="9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técnicas</a:t>
            </a:r>
            <a:r>
              <a:rPr sz="3000" spc="9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no</a:t>
            </a:r>
            <a:r>
              <a:rPr sz="3000" spc="10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processo</a:t>
            </a:r>
            <a:r>
              <a:rPr sz="3000" spc="114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8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produção; </a:t>
            </a:r>
            <a:r>
              <a:rPr sz="3000" dirty="0">
                <a:latin typeface="Calibri"/>
                <a:cs typeface="Calibri"/>
              </a:rPr>
              <a:t>acessível</a:t>
            </a:r>
            <a:r>
              <a:rPr sz="3000" spc="-1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para</a:t>
            </a:r>
            <a:r>
              <a:rPr sz="3000" spc="-7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poucas</a:t>
            </a:r>
            <a:r>
              <a:rPr sz="3000" spc="-7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empresas.</a:t>
            </a:r>
            <a:endParaRPr sz="3000" dirty="0">
              <a:latin typeface="Calibri"/>
              <a:cs typeface="Calibri"/>
            </a:endParaRPr>
          </a:p>
          <a:p>
            <a:pPr marL="355600" marR="5080" indent="-343535" algn="just">
              <a:lnSpc>
                <a:spcPct val="80000"/>
              </a:lnSpc>
              <a:spcBef>
                <a:spcPts val="725"/>
              </a:spcBef>
              <a:buFont typeface="Arial MT"/>
              <a:buChar char="•"/>
              <a:tabLst>
                <a:tab pos="355600" algn="l"/>
                <a:tab pos="442595" algn="l"/>
              </a:tabLst>
            </a:pPr>
            <a:r>
              <a:rPr sz="3000" dirty="0">
                <a:latin typeface="Calibri"/>
                <a:cs typeface="Calibri"/>
              </a:rPr>
              <a:t>	</a:t>
            </a:r>
            <a:r>
              <a:rPr sz="3000" b="1" dirty="0">
                <a:latin typeface="Calibri"/>
                <a:cs typeface="Calibri"/>
              </a:rPr>
              <a:t>Décadas</a:t>
            </a:r>
            <a:r>
              <a:rPr sz="3000" b="1" spc="710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de</a:t>
            </a:r>
            <a:r>
              <a:rPr sz="3000" b="1" spc="72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60</a:t>
            </a:r>
            <a:r>
              <a:rPr sz="3000" b="1" spc="73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a</a:t>
            </a:r>
            <a:r>
              <a:rPr sz="3000" b="1" spc="715" dirty="0">
                <a:latin typeface="Calibri"/>
                <a:cs typeface="Calibri"/>
              </a:rPr>
              <a:t> </a:t>
            </a:r>
            <a:r>
              <a:rPr sz="3000" b="1" dirty="0">
                <a:latin typeface="Calibri"/>
                <a:cs typeface="Calibri"/>
              </a:rPr>
              <a:t>70:</a:t>
            </a:r>
            <a:r>
              <a:rPr sz="3000" b="1" spc="7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Redes</a:t>
            </a:r>
            <a:r>
              <a:rPr sz="3000" spc="7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70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computadores </a:t>
            </a:r>
            <a:r>
              <a:rPr sz="3000" dirty="0">
                <a:latin typeface="Calibri"/>
                <a:cs typeface="Calibri"/>
              </a:rPr>
              <a:t>(ARPANET:</a:t>
            </a:r>
            <a:r>
              <a:rPr sz="3000" spc="39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1969</a:t>
            </a:r>
            <a:r>
              <a:rPr sz="3000" spc="38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–</a:t>
            </a:r>
            <a:r>
              <a:rPr sz="3000" spc="37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que</a:t>
            </a:r>
            <a:r>
              <a:rPr sz="3000" spc="38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interligava</a:t>
            </a:r>
            <a:r>
              <a:rPr sz="3000" spc="39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universidades </a:t>
            </a:r>
            <a:r>
              <a:rPr sz="3000" dirty="0">
                <a:latin typeface="Calibri"/>
                <a:cs typeface="Calibri"/>
              </a:rPr>
              <a:t>americanas,</a:t>
            </a:r>
            <a:r>
              <a:rPr sz="3000" spc="6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</a:t>
            </a:r>
            <a:r>
              <a:rPr sz="3000" spc="6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fim</a:t>
            </a:r>
            <a:r>
              <a:rPr sz="3000" spc="6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6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preservar</a:t>
            </a:r>
            <a:r>
              <a:rPr sz="3000" spc="6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as</a:t>
            </a:r>
            <a:r>
              <a:rPr sz="3000" spc="61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informações </a:t>
            </a:r>
            <a:r>
              <a:rPr sz="3000" dirty="0">
                <a:latin typeface="Calibri"/>
                <a:cs typeface="Calibri"/>
              </a:rPr>
              <a:t>delas</a:t>
            </a:r>
            <a:r>
              <a:rPr sz="3000" spc="-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em</a:t>
            </a:r>
            <a:r>
              <a:rPr sz="3000" spc="-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caso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-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um</a:t>
            </a:r>
            <a:r>
              <a:rPr sz="3000" spc="-3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holocausto</a:t>
            </a:r>
            <a:r>
              <a:rPr sz="3000" spc="-3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nuclear</a:t>
            </a:r>
            <a:r>
              <a:rPr sz="3000" spc="-3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–</a:t>
            </a:r>
            <a:r>
              <a:rPr sz="3000" spc="-2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Guerra </a:t>
            </a:r>
            <a:r>
              <a:rPr sz="3000" dirty="0">
                <a:latin typeface="Calibri"/>
                <a:cs typeface="Calibri"/>
              </a:rPr>
              <a:t>Fria);</a:t>
            </a:r>
            <a:r>
              <a:rPr sz="3000" spc="2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Sistemas</a:t>
            </a:r>
            <a:r>
              <a:rPr sz="3000" spc="21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de</a:t>
            </a:r>
            <a:r>
              <a:rPr sz="3000" spc="2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Informações</a:t>
            </a:r>
            <a:r>
              <a:rPr sz="3000" spc="200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(SI)</a:t>
            </a:r>
            <a:r>
              <a:rPr sz="3000" spc="195" dirty="0">
                <a:latin typeface="Calibri"/>
                <a:cs typeface="Calibri"/>
              </a:rPr>
              <a:t>  </a:t>
            </a:r>
            <a:r>
              <a:rPr sz="3000" dirty="0">
                <a:latin typeface="Calibri"/>
                <a:cs typeface="Calibri"/>
              </a:rPr>
              <a:t>passam</a:t>
            </a:r>
            <a:r>
              <a:rPr sz="3000" spc="200" dirty="0">
                <a:latin typeface="Calibri"/>
                <a:cs typeface="Calibri"/>
              </a:rPr>
              <a:t>  </a:t>
            </a:r>
            <a:r>
              <a:rPr sz="3000" spc="-50" dirty="0">
                <a:latin typeface="Calibri"/>
                <a:cs typeface="Calibri"/>
              </a:rPr>
              <a:t>a </a:t>
            </a:r>
            <a:r>
              <a:rPr sz="3000" dirty="0">
                <a:latin typeface="Calibri"/>
                <a:cs typeface="Calibri"/>
              </a:rPr>
              <a:t>gerar</a:t>
            </a:r>
            <a:r>
              <a:rPr sz="3000" spc="630" dirty="0">
                <a:latin typeface="Calibri"/>
                <a:cs typeface="Calibri"/>
              </a:rPr>
              <a:t>   </a:t>
            </a:r>
            <a:r>
              <a:rPr sz="3000" dirty="0">
                <a:latin typeface="Calibri"/>
                <a:cs typeface="Calibri"/>
              </a:rPr>
              <a:t>relatórios</a:t>
            </a:r>
            <a:r>
              <a:rPr sz="3000" spc="635" dirty="0">
                <a:latin typeface="Calibri"/>
                <a:cs typeface="Calibri"/>
              </a:rPr>
              <a:t>   </a:t>
            </a:r>
            <a:r>
              <a:rPr sz="3000" dirty="0">
                <a:latin typeface="Calibri"/>
                <a:cs typeface="Calibri"/>
              </a:rPr>
              <a:t>gerenciais</a:t>
            </a:r>
            <a:r>
              <a:rPr sz="3000" spc="635" dirty="0">
                <a:latin typeface="Calibri"/>
                <a:cs typeface="Calibri"/>
              </a:rPr>
              <a:t>   </a:t>
            </a:r>
            <a:r>
              <a:rPr sz="3000" dirty="0">
                <a:latin typeface="Calibri"/>
                <a:cs typeface="Calibri"/>
              </a:rPr>
              <a:t>baseado</a:t>
            </a:r>
            <a:r>
              <a:rPr sz="3000" spc="635" dirty="0">
                <a:latin typeface="Calibri"/>
                <a:cs typeface="Calibri"/>
              </a:rPr>
              <a:t>   </a:t>
            </a:r>
            <a:r>
              <a:rPr sz="3000" spc="-25" dirty="0">
                <a:latin typeface="Calibri"/>
                <a:cs typeface="Calibri"/>
              </a:rPr>
              <a:t>em </a:t>
            </a:r>
            <a:r>
              <a:rPr sz="3000" spc="-10" dirty="0">
                <a:latin typeface="Calibri"/>
                <a:cs typeface="Calibri"/>
              </a:rPr>
              <a:t>informações</a:t>
            </a:r>
            <a:r>
              <a:rPr sz="3000" spc="-125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pré-</a:t>
            </a:r>
            <a:r>
              <a:rPr sz="3000" spc="-10" dirty="0">
                <a:latin typeface="Calibri"/>
                <a:cs typeface="Calibri"/>
              </a:rPr>
              <a:t>estipuladas.</a:t>
            </a:r>
            <a:endParaRPr sz="3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0158" y="461594"/>
            <a:ext cx="20427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10" dirty="0">
                <a:latin typeface="Calibri"/>
                <a:cs typeface="Calibri"/>
              </a:rPr>
              <a:t>Histórico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51520" y="1348045"/>
            <a:ext cx="8193117" cy="4161909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355600" marR="6350" indent="-343535" algn="just">
              <a:lnSpc>
                <a:spcPct val="80000"/>
              </a:lnSpc>
              <a:spcBef>
                <a:spcPts val="750"/>
              </a:spcBef>
              <a:buFont typeface="Arial MT"/>
              <a:buChar char="•"/>
              <a:tabLst>
                <a:tab pos="355600" algn="l"/>
              </a:tabLst>
            </a:pPr>
            <a:r>
              <a:rPr sz="2700" b="1" dirty="0">
                <a:latin typeface="Calibri"/>
                <a:cs typeface="Calibri"/>
              </a:rPr>
              <a:t>Décadas</a:t>
            </a:r>
            <a:r>
              <a:rPr sz="2700" b="1" spc="28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de</a:t>
            </a:r>
            <a:r>
              <a:rPr sz="2700" b="1" spc="28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70</a:t>
            </a:r>
            <a:r>
              <a:rPr sz="2700" b="1" spc="290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a</a:t>
            </a:r>
            <a:r>
              <a:rPr sz="2700" b="1" spc="29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80:</a:t>
            </a:r>
            <a:r>
              <a:rPr sz="2700" b="1" spc="285" dirty="0">
                <a:latin typeface="Calibri"/>
                <a:cs typeface="Calibri"/>
              </a:rPr>
              <a:t> </a:t>
            </a:r>
            <a:r>
              <a:rPr sz="2700" dirty="0"/>
              <a:t>Microcomputadores;</a:t>
            </a:r>
            <a:r>
              <a:rPr sz="2700" spc="275" dirty="0"/>
              <a:t> </a:t>
            </a:r>
            <a:r>
              <a:rPr sz="2700" spc="-10" dirty="0"/>
              <a:t>Linguagens </a:t>
            </a:r>
            <a:r>
              <a:rPr sz="2700" dirty="0"/>
              <a:t>de</a:t>
            </a:r>
            <a:r>
              <a:rPr sz="2700" spc="480" dirty="0"/>
              <a:t> </a:t>
            </a:r>
            <a:r>
              <a:rPr sz="2700" dirty="0"/>
              <a:t>Programação;</a:t>
            </a:r>
            <a:r>
              <a:rPr sz="2700" spc="484" dirty="0"/>
              <a:t> </a:t>
            </a:r>
            <a:r>
              <a:rPr sz="2700" dirty="0"/>
              <a:t>Sistemas</a:t>
            </a:r>
            <a:r>
              <a:rPr sz="2700" spc="484" dirty="0"/>
              <a:t> </a:t>
            </a:r>
            <a:r>
              <a:rPr sz="2700" dirty="0"/>
              <a:t>de</a:t>
            </a:r>
            <a:r>
              <a:rPr sz="2700" spc="475" dirty="0"/>
              <a:t> </a:t>
            </a:r>
            <a:r>
              <a:rPr sz="2700" dirty="0"/>
              <a:t>Apoio</a:t>
            </a:r>
            <a:r>
              <a:rPr sz="2700" spc="495" dirty="0"/>
              <a:t> </a:t>
            </a:r>
            <a:r>
              <a:rPr sz="2700" dirty="0"/>
              <a:t>a</a:t>
            </a:r>
            <a:r>
              <a:rPr sz="2700" spc="490" dirty="0"/>
              <a:t> </a:t>
            </a:r>
            <a:r>
              <a:rPr sz="2700" dirty="0"/>
              <a:t>Decisão</a:t>
            </a:r>
            <a:r>
              <a:rPr sz="2700" spc="495" dirty="0"/>
              <a:t> </a:t>
            </a:r>
            <a:r>
              <a:rPr sz="2700" spc="-10" dirty="0"/>
              <a:t>(SAD) </a:t>
            </a:r>
            <a:r>
              <a:rPr sz="2700" dirty="0"/>
              <a:t>são</a:t>
            </a:r>
            <a:r>
              <a:rPr sz="2700" spc="540" dirty="0"/>
              <a:t>  </a:t>
            </a:r>
            <a:r>
              <a:rPr sz="2700" dirty="0"/>
              <a:t>criados</a:t>
            </a:r>
            <a:r>
              <a:rPr sz="2700" spc="540" dirty="0"/>
              <a:t>  </a:t>
            </a:r>
            <a:r>
              <a:rPr sz="2700" dirty="0"/>
              <a:t>com</a:t>
            </a:r>
            <a:r>
              <a:rPr sz="2700" spc="545" dirty="0"/>
              <a:t>  </a:t>
            </a:r>
            <a:r>
              <a:rPr sz="2700" dirty="0"/>
              <a:t>ênfase</a:t>
            </a:r>
            <a:r>
              <a:rPr sz="2700" spc="540" dirty="0"/>
              <a:t>  </a:t>
            </a:r>
            <a:r>
              <a:rPr sz="2700" dirty="0"/>
              <a:t>ao</a:t>
            </a:r>
            <a:r>
              <a:rPr sz="2700" spc="535" dirty="0"/>
              <a:t>  </a:t>
            </a:r>
            <a:r>
              <a:rPr sz="2700" dirty="0"/>
              <a:t>controle</a:t>
            </a:r>
            <a:r>
              <a:rPr sz="2700" spc="545" dirty="0"/>
              <a:t>  </a:t>
            </a:r>
            <a:r>
              <a:rPr sz="2700" spc="-10" dirty="0"/>
              <a:t>Gerencial; </a:t>
            </a:r>
            <a:r>
              <a:rPr sz="2700" dirty="0"/>
              <a:t>expansão</a:t>
            </a:r>
            <a:r>
              <a:rPr sz="2700" spc="-90" dirty="0"/>
              <a:t> </a:t>
            </a:r>
            <a:r>
              <a:rPr sz="2700" dirty="0"/>
              <a:t>das</a:t>
            </a:r>
            <a:r>
              <a:rPr sz="2700" spc="-50" dirty="0"/>
              <a:t> </a:t>
            </a:r>
            <a:r>
              <a:rPr sz="2700" dirty="0"/>
              <a:t>redes</a:t>
            </a:r>
            <a:r>
              <a:rPr sz="2700" spc="-60" dirty="0"/>
              <a:t> </a:t>
            </a:r>
            <a:r>
              <a:rPr sz="2700" dirty="0"/>
              <a:t>de</a:t>
            </a:r>
            <a:r>
              <a:rPr sz="2700" spc="-50" dirty="0"/>
              <a:t> </a:t>
            </a:r>
            <a:r>
              <a:rPr sz="2700" spc="-10" dirty="0"/>
              <a:t>computadores.</a:t>
            </a:r>
            <a:endParaRPr sz="2700" dirty="0">
              <a:latin typeface="Calibri"/>
              <a:cs typeface="Calibri"/>
            </a:endParaRPr>
          </a:p>
          <a:p>
            <a:pPr marL="355600" marR="5080" indent="-343535" algn="just">
              <a:lnSpc>
                <a:spcPct val="80000"/>
              </a:lnSpc>
              <a:spcBef>
                <a:spcPts val="645"/>
              </a:spcBef>
              <a:buFont typeface="Arial MT"/>
              <a:buChar char="•"/>
              <a:tabLst>
                <a:tab pos="355600" algn="l"/>
              </a:tabLst>
            </a:pPr>
            <a:r>
              <a:rPr sz="2700" b="1" dirty="0">
                <a:latin typeface="Calibri"/>
                <a:cs typeface="Calibri"/>
              </a:rPr>
              <a:t>Décadas</a:t>
            </a:r>
            <a:r>
              <a:rPr sz="2700" b="1" spc="-3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de</a:t>
            </a:r>
            <a:r>
              <a:rPr sz="2700" b="1" spc="-3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80</a:t>
            </a:r>
            <a:r>
              <a:rPr sz="2700" b="1" spc="-3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a</a:t>
            </a:r>
            <a:r>
              <a:rPr sz="2700" b="1" spc="-3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90:</a:t>
            </a:r>
            <a:r>
              <a:rPr sz="2700" b="1" spc="-35" dirty="0">
                <a:latin typeface="Calibri"/>
                <a:cs typeface="Calibri"/>
              </a:rPr>
              <a:t> </a:t>
            </a:r>
            <a:r>
              <a:rPr sz="2700" dirty="0"/>
              <a:t>Computadores</a:t>
            </a:r>
            <a:r>
              <a:rPr sz="2700" spc="-35" dirty="0"/>
              <a:t> </a:t>
            </a:r>
            <a:r>
              <a:rPr sz="2700" dirty="0"/>
              <a:t>pessoais</a:t>
            </a:r>
            <a:r>
              <a:rPr sz="2700" spc="-35" dirty="0"/>
              <a:t> </a:t>
            </a:r>
            <a:r>
              <a:rPr sz="2700" spc="-10" dirty="0"/>
              <a:t>(IBM-PC:); </a:t>
            </a:r>
            <a:r>
              <a:rPr sz="2700" dirty="0"/>
              <a:t>Ambiente</a:t>
            </a:r>
            <a:r>
              <a:rPr sz="2700" spc="140" dirty="0"/>
              <a:t>  </a:t>
            </a:r>
            <a:r>
              <a:rPr sz="2700" dirty="0"/>
              <a:t>Gráfico;</a:t>
            </a:r>
            <a:r>
              <a:rPr sz="2700" spc="140" dirty="0"/>
              <a:t>  </a:t>
            </a:r>
            <a:r>
              <a:rPr sz="2700" dirty="0"/>
              <a:t>Internet;</a:t>
            </a:r>
            <a:r>
              <a:rPr sz="2700" spc="140" dirty="0"/>
              <a:t>  </a:t>
            </a:r>
            <a:r>
              <a:rPr sz="2700" dirty="0"/>
              <a:t>Sistema</a:t>
            </a:r>
            <a:r>
              <a:rPr sz="2700" spc="150" dirty="0"/>
              <a:t>  </a:t>
            </a:r>
            <a:r>
              <a:rPr sz="2700" dirty="0"/>
              <a:t>de</a:t>
            </a:r>
            <a:r>
              <a:rPr sz="2700" spc="145" dirty="0"/>
              <a:t>  </a:t>
            </a:r>
            <a:r>
              <a:rPr sz="2700" spc="-10" dirty="0"/>
              <a:t>Informação </a:t>
            </a:r>
            <a:r>
              <a:rPr sz="2700" dirty="0"/>
              <a:t>Executiva</a:t>
            </a:r>
            <a:r>
              <a:rPr sz="2700" spc="190" dirty="0"/>
              <a:t>  </a:t>
            </a:r>
            <a:r>
              <a:rPr sz="2700" dirty="0"/>
              <a:t>(EIS),</a:t>
            </a:r>
            <a:r>
              <a:rPr sz="2700" spc="185" dirty="0"/>
              <a:t>  </a:t>
            </a:r>
            <a:r>
              <a:rPr sz="2700" dirty="0"/>
              <a:t>Sistemas</a:t>
            </a:r>
            <a:r>
              <a:rPr sz="2700" spc="190" dirty="0"/>
              <a:t>  </a:t>
            </a:r>
            <a:r>
              <a:rPr sz="2700" dirty="0"/>
              <a:t>Especialistas,</a:t>
            </a:r>
            <a:r>
              <a:rPr sz="2700" spc="185" dirty="0"/>
              <a:t>  </a:t>
            </a:r>
            <a:r>
              <a:rPr sz="2700" dirty="0"/>
              <a:t>Sistemas</a:t>
            </a:r>
            <a:r>
              <a:rPr sz="2700" spc="185" dirty="0"/>
              <a:t>  </a:t>
            </a:r>
            <a:r>
              <a:rPr sz="2700" spc="-25" dirty="0"/>
              <a:t>de </a:t>
            </a:r>
            <a:r>
              <a:rPr sz="2700" dirty="0"/>
              <a:t>Informação</a:t>
            </a:r>
            <a:r>
              <a:rPr sz="2700" spc="265" dirty="0"/>
              <a:t>  </a:t>
            </a:r>
            <a:r>
              <a:rPr sz="2700" dirty="0"/>
              <a:t>Estratégica</a:t>
            </a:r>
            <a:r>
              <a:rPr sz="2700" spc="265" dirty="0"/>
              <a:t>  </a:t>
            </a:r>
            <a:r>
              <a:rPr sz="2700" dirty="0"/>
              <a:t>passam</a:t>
            </a:r>
            <a:r>
              <a:rPr sz="2700" spc="260" dirty="0"/>
              <a:t>  </a:t>
            </a:r>
            <a:r>
              <a:rPr sz="2700" dirty="0"/>
              <a:t>a</a:t>
            </a:r>
            <a:r>
              <a:rPr sz="2700" spc="265" dirty="0"/>
              <a:t>  </a:t>
            </a:r>
            <a:r>
              <a:rPr sz="2700" dirty="0"/>
              <a:t>trazer</a:t>
            </a:r>
            <a:r>
              <a:rPr sz="2700" spc="260" dirty="0"/>
              <a:t>  </a:t>
            </a:r>
            <a:r>
              <a:rPr sz="2700" spc="-10" dirty="0"/>
              <a:t>vantagens </a:t>
            </a:r>
            <a:r>
              <a:rPr sz="2700" dirty="0"/>
              <a:t>competitivas;</a:t>
            </a:r>
            <a:r>
              <a:rPr sz="2700" spc="265" dirty="0"/>
              <a:t>  </a:t>
            </a:r>
            <a:r>
              <a:rPr sz="2700" dirty="0"/>
              <a:t>Surgem</a:t>
            </a:r>
            <a:r>
              <a:rPr sz="2700" spc="265" dirty="0"/>
              <a:t>  </a:t>
            </a:r>
            <a:r>
              <a:rPr sz="2700" dirty="0"/>
              <a:t>os</a:t>
            </a:r>
            <a:r>
              <a:rPr sz="2700" spc="270" dirty="0"/>
              <a:t>  </a:t>
            </a:r>
            <a:r>
              <a:rPr sz="2700" dirty="0"/>
              <a:t>primeiros</a:t>
            </a:r>
            <a:r>
              <a:rPr sz="2700" spc="270" dirty="0"/>
              <a:t>  </a:t>
            </a:r>
            <a:r>
              <a:rPr sz="2700" dirty="0"/>
              <a:t>Hackers</a:t>
            </a:r>
            <a:r>
              <a:rPr sz="2700" spc="265" dirty="0"/>
              <a:t>  </a:t>
            </a:r>
            <a:r>
              <a:rPr sz="2700" spc="-10" dirty="0"/>
              <a:t>como: </a:t>
            </a:r>
            <a:r>
              <a:rPr sz="2700" b="1" dirty="0">
                <a:latin typeface="Calibri"/>
                <a:cs typeface="Calibri"/>
              </a:rPr>
              <a:t>Kevin</a:t>
            </a:r>
            <a:r>
              <a:rPr sz="2700" b="1" spc="265" dirty="0">
                <a:latin typeface="Calibri"/>
                <a:cs typeface="Calibri"/>
              </a:rPr>
              <a:t> </a:t>
            </a:r>
            <a:r>
              <a:rPr sz="2700" b="1" dirty="0">
                <a:latin typeface="Calibri"/>
                <a:cs typeface="Calibri"/>
              </a:rPr>
              <a:t>Mitnick</a:t>
            </a:r>
            <a:r>
              <a:rPr sz="2700" dirty="0"/>
              <a:t>,</a:t>
            </a:r>
            <a:r>
              <a:rPr sz="2700" spc="270" dirty="0"/>
              <a:t> </a:t>
            </a:r>
            <a:r>
              <a:rPr sz="2700" dirty="0"/>
              <a:t>que</a:t>
            </a:r>
            <a:r>
              <a:rPr sz="2700" spc="265" dirty="0"/>
              <a:t> </a:t>
            </a:r>
            <a:r>
              <a:rPr sz="2700" dirty="0"/>
              <a:t>invadiu</a:t>
            </a:r>
            <a:r>
              <a:rPr sz="2700" spc="260" dirty="0"/>
              <a:t> </a:t>
            </a:r>
            <a:r>
              <a:rPr sz="2700" dirty="0"/>
              <a:t>o</a:t>
            </a:r>
            <a:r>
              <a:rPr sz="2700" spc="260" dirty="0"/>
              <a:t> </a:t>
            </a:r>
            <a:r>
              <a:rPr sz="2700" dirty="0"/>
              <a:t>sistema</a:t>
            </a:r>
            <a:r>
              <a:rPr sz="2700" spc="275" dirty="0"/>
              <a:t> </a:t>
            </a:r>
            <a:r>
              <a:rPr sz="2700" dirty="0"/>
              <a:t>de</a:t>
            </a:r>
            <a:r>
              <a:rPr sz="2700" spc="254" dirty="0"/>
              <a:t> </a:t>
            </a:r>
            <a:r>
              <a:rPr sz="2700" dirty="0"/>
              <a:t>defesa</a:t>
            </a:r>
            <a:r>
              <a:rPr sz="2700" spc="254" dirty="0"/>
              <a:t> </a:t>
            </a:r>
            <a:r>
              <a:rPr sz="2700" spc="-10" dirty="0"/>
              <a:t>norte </a:t>
            </a:r>
            <a:r>
              <a:rPr sz="2700" dirty="0"/>
              <a:t>americano;</a:t>
            </a:r>
            <a:r>
              <a:rPr sz="2700" spc="575" dirty="0"/>
              <a:t> </a:t>
            </a:r>
            <a:r>
              <a:rPr sz="2700" dirty="0"/>
              <a:t>Vírus</a:t>
            </a:r>
            <a:r>
              <a:rPr sz="2700" spc="570" dirty="0"/>
              <a:t> </a:t>
            </a:r>
            <a:r>
              <a:rPr sz="2700" dirty="0"/>
              <a:t>de</a:t>
            </a:r>
            <a:r>
              <a:rPr sz="2700" spc="575" dirty="0"/>
              <a:t> </a:t>
            </a:r>
            <a:r>
              <a:rPr sz="2700" dirty="0"/>
              <a:t>Computadores;</a:t>
            </a:r>
            <a:r>
              <a:rPr sz="2700" spc="575" dirty="0"/>
              <a:t> </a:t>
            </a:r>
            <a:r>
              <a:rPr sz="2700" dirty="0"/>
              <a:t>Concorrência</a:t>
            </a:r>
            <a:r>
              <a:rPr sz="2700" spc="560" dirty="0"/>
              <a:t> </a:t>
            </a:r>
            <a:r>
              <a:rPr sz="2700" spc="-25" dirty="0"/>
              <a:t>se </a:t>
            </a:r>
            <a:r>
              <a:rPr sz="2700" dirty="0"/>
              <a:t>torna</a:t>
            </a:r>
            <a:r>
              <a:rPr sz="2700" spc="-90" dirty="0"/>
              <a:t> </a:t>
            </a:r>
            <a:r>
              <a:rPr sz="2700" dirty="0"/>
              <a:t>Pró</a:t>
            </a:r>
            <a:r>
              <a:rPr sz="2700" spc="-50" dirty="0"/>
              <a:t> </a:t>
            </a:r>
            <a:r>
              <a:rPr sz="2700" spc="-10" dirty="0"/>
              <a:t>Ativa.</a:t>
            </a:r>
            <a:endParaRPr sz="27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0158" y="461594"/>
            <a:ext cx="20427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10" dirty="0">
                <a:latin typeface="Calibri"/>
                <a:cs typeface="Calibri"/>
              </a:rPr>
              <a:t>Histórico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85720" y="1551050"/>
            <a:ext cx="8550275" cy="3505574"/>
          </a:xfrm>
          <a:prstGeom prst="rect">
            <a:avLst/>
          </a:prstGeom>
        </p:spPr>
        <p:txBody>
          <a:bodyPr vert="horz" wrap="square" lIns="0" tIns="57911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b="1" dirty="0">
                <a:latin typeface="Calibri"/>
                <a:cs typeface="Calibri"/>
              </a:rPr>
              <a:t>Década</a:t>
            </a:r>
            <a:r>
              <a:rPr sz="3200" b="1" spc="2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de</a:t>
            </a:r>
            <a:r>
              <a:rPr sz="3200" b="1" spc="30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90</a:t>
            </a:r>
            <a:r>
              <a:rPr sz="3200" b="1" spc="31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em</a:t>
            </a:r>
            <a:r>
              <a:rPr sz="3200" b="1" spc="30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diante:</a:t>
            </a:r>
            <a:r>
              <a:rPr sz="3200" b="1" spc="305" dirty="0">
                <a:latin typeface="Calibri"/>
                <a:cs typeface="Calibri"/>
              </a:rPr>
              <a:t> </a:t>
            </a:r>
            <a:r>
              <a:rPr sz="3200" dirty="0"/>
              <a:t>Conexões</a:t>
            </a:r>
            <a:r>
              <a:rPr sz="3200" spc="295" dirty="0"/>
              <a:t> </a:t>
            </a:r>
            <a:r>
              <a:rPr sz="3200" dirty="0"/>
              <a:t>em</a:t>
            </a:r>
            <a:r>
              <a:rPr sz="3200" spc="300" dirty="0"/>
              <a:t> </a:t>
            </a:r>
            <a:r>
              <a:rPr sz="3200" spc="-20" dirty="0"/>
              <a:t>Rede 	</a:t>
            </a:r>
            <a:r>
              <a:rPr sz="3200" dirty="0"/>
              <a:t>Global;</a:t>
            </a:r>
            <a:r>
              <a:rPr sz="3200" spc="715" dirty="0"/>
              <a:t>     </a:t>
            </a:r>
            <a:r>
              <a:rPr sz="3200" dirty="0"/>
              <a:t>Sistemas</a:t>
            </a:r>
            <a:r>
              <a:rPr sz="3200" spc="720" dirty="0"/>
              <a:t>     </a:t>
            </a:r>
            <a:r>
              <a:rPr sz="3200" dirty="0"/>
              <a:t>de</a:t>
            </a:r>
            <a:r>
              <a:rPr sz="3200" spc="720" dirty="0"/>
              <a:t>     </a:t>
            </a:r>
            <a:r>
              <a:rPr sz="3200" spc="-10" dirty="0"/>
              <a:t>Informação 	</a:t>
            </a:r>
            <a:r>
              <a:rPr sz="3200" dirty="0"/>
              <a:t>Interconectados:</a:t>
            </a:r>
            <a:r>
              <a:rPr sz="3200" spc="95" dirty="0"/>
              <a:t>  </a:t>
            </a:r>
            <a:r>
              <a:rPr sz="3200" dirty="0"/>
              <a:t>Empresas</a:t>
            </a:r>
            <a:r>
              <a:rPr sz="3200" spc="95" dirty="0"/>
              <a:t>  </a:t>
            </a:r>
            <a:r>
              <a:rPr sz="3200" dirty="0"/>
              <a:t>passam</a:t>
            </a:r>
            <a:r>
              <a:rPr sz="3200" spc="95" dirty="0"/>
              <a:t>  </a:t>
            </a:r>
            <a:r>
              <a:rPr sz="3200" dirty="0"/>
              <a:t>a</a:t>
            </a:r>
            <a:r>
              <a:rPr sz="3200" spc="100" dirty="0"/>
              <a:t>  </a:t>
            </a:r>
            <a:r>
              <a:rPr sz="3200" spc="-10" dirty="0"/>
              <a:t>trocar 	</a:t>
            </a:r>
            <a:r>
              <a:rPr sz="3200" dirty="0"/>
              <a:t>informações</a:t>
            </a:r>
            <a:r>
              <a:rPr sz="3200" spc="150" dirty="0"/>
              <a:t> </a:t>
            </a:r>
            <a:r>
              <a:rPr sz="3200" dirty="0"/>
              <a:t>e</a:t>
            </a:r>
            <a:r>
              <a:rPr sz="3200" spc="175" dirty="0"/>
              <a:t> </a:t>
            </a:r>
            <a:r>
              <a:rPr sz="3200" dirty="0"/>
              <a:t>executar</a:t>
            </a:r>
            <a:r>
              <a:rPr sz="3200" spc="170" dirty="0"/>
              <a:t> </a:t>
            </a:r>
            <a:r>
              <a:rPr sz="3200" dirty="0"/>
              <a:t>transações</a:t>
            </a:r>
            <a:r>
              <a:rPr sz="3200" spc="155" dirty="0"/>
              <a:t> </a:t>
            </a:r>
            <a:r>
              <a:rPr sz="3200" dirty="0"/>
              <a:t>através</a:t>
            </a:r>
            <a:r>
              <a:rPr sz="3200" spc="155" dirty="0"/>
              <a:t> </a:t>
            </a:r>
            <a:r>
              <a:rPr sz="3200" spc="-25" dirty="0"/>
              <a:t>de 	</a:t>
            </a:r>
            <a:r>
              <a:rPr sz="3200" dirty="0"/>
              <a:t>seus</a:t>
            </a:r>
            <a:r>
              <a:rPr sz="3200" spc="150" dirty="0"/>
              <a:t> </a:t>
            </a:r>
            <a:r>
              <a:rPr sz="3200" dirty="0"/>
              <a:t>sistemas;</a:t>
            </a:r>
            <a:r>
              <a:rPr sz="3200" spc="170" dirty="0"/>
              <a:t> </a:t>
            </a:r>
            <a:r>
              <a:rPr sz="3200" dirty="0"/>
              <a:t>Informação</a:t>
            </a:r>
            <a:r>
              <a:rPr sz="3200" spc="150" dirty="0"/>
              <a:t> </a:t>
            </a:r>
            <a:r>
              <a:rPr sz="3200" dirty="0"/>
              <a:t>se</a:t>
            </a:r>
            <a:r>
              <a:rPr sz="3200" spc="160" dirty="0"/>
              <a:t> </a:t>
            </a:r>
            <a:r>
              <a:rPr sz="3200" dirty="0"/>
              <a:t>torna</a:t>
            </a:r>
            <a:r>
              <a:rPr sz="3200" spc="165" dirty="0"/>
              <a:t> </a:t>
            </a:r>
            <a:r>
              <a:rPr sz="3200" spc="-10" dirty="0"/>
              <a:t>disponível 	</a:t>
            </a:r>
            <a:r>
              <a:rPr sz="3200" dirty="0"/>
              <a:t>a</a:t>
            </a:r>
            <a:r>
              <a:rPr sz="3200" spc="-60" dirty="0"/>
              <a:t> </a:t>
            </a:r>
            <a:r>
              <a:rPr sz="3200" dirty="0"/>
              <a:t>quem</a:t>
            </a:r>
            <a:r>
              <a:rPr sz="3200" spc="-60" dirty="0"/>
              <a:t> </a:t>
            </a:r>
            <a:r>
              <a:rPr sz="3200" dirty="0"/>
              <a:t>tem</a:t>
            </a:r>
            <a:r>
              <a:rPr sz="3200" spc="-60" dirty="0"/>
              <a:t> </a:t>
            </a:r>
            <a:r>
              <a:rPr sz="3200" spc="-10" dirty="0"/>
              <a:t>computadores</a:t>
            </a:r>
            <a:r>
              <a:rPr sz="3200" spc="-75" dirty="0"/>
              <a:t> </a:t>
            </a:r>
            <a:r>
              <a:rPr sz="3200" dirty="0"/>
              <a:t>conectados</a:t>
            </a:r>
            <a:r>
              <a:rPr sz="3200" spc="-65" dirty="0"/>
              <a:t> </a:t>
            </a:r>
            <a:r>
              <a:rPr sz="3200" dirty="0"/>
              <a:t>a</a:t>
            </a:r>
            <a:r>
              <a:rPr sz="3200" spc="-60" dirty="0"/>
              <a:t> </a:t>
            </a:r>
            <a:r>
              <a:rPr sz="3200" spc="-10" dirty="0"/>
              <a:t>rede; 	</a:t>
            </a:r>
            <a:r>
              <a:rPr sz="3200" dirty="0"/>
              <a:t>Wireless</a:t>
            </a:r>
            <a:r>
              <a:rPr sz="3200" spc="-95" dirty="0"/>
              <a:t> </a:t>
            </a:r>
            <a:r>
              <a:rPr sz="3200" dirty="0"/>
              <a:t>e</a:t>
            </a:r>
            <a:r>
              <a:rPr sz="3200" spc="-50" dirty="0"/>
              <a:t> </a:t>
            </a:r>
            <a:r>
              <a:rPr sz="3200" dirty="0"/>
              <a:t>Redes</a:t>
            </a:r>
            <a:r>
              <a:rPr sz="3200" spc="-65" dirty="0"/>
              <a:t> </a:t>
            </a:r>
            <a:r>
              <a:rPr sz="3200" spc="-10" dirty="0"/>
              <a:t>Sociais.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017905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Privacidade</a:t>
            </a:r>
            <a:r>
              <a:rPr sz="4400" spc="-100" dirty="0"/>
              <a:t> </a:t>
            </a:r>
            <a:r>
              <a:rPr sz="4400" dirty="0"/>
              <a:t>e</a:t>
            </a:r>
            <a:r>
              <a:rPr sz="4400" spc="-60" dirty="0"/>
              <a:t> </a:t>
            </a:r>
            <a:r>
              <a:rPr sz="4400" spc="-10" dirty="0"/>
              <a:t>Segurança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4025" cy="4026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Privacidade</a:t>
            </a:r>
            <a:r>
              <a:rPr sz="3200" spc="5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é</a:t>
            </a:r>
            <a:r>
              <a:rPr sz="3200" spc="5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5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capacidade</a:t>
            </a:r>
            <a:r>
              <a:rPr sz="3200" spc="5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5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um</a:t>
            </a:r>
            <a:r>
              <a:rPr sz="3200" spc="5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indivíduo 	</a:t>
            </a:r>
            <a:r>
              <a:rPr sz="3200" dirty="0">
                <a:latin typeface="Calibri"/>
                <a:cs typeface="Calibri"/>
              </a:rPr>
              <a:t>ou</a:t>
            </a:r>
            <a:r>
              <a:rPr sz="3200" spc="35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grupo</a:t>
            </a:r>
            <a:r>
              <a:rPr sz="3200" spc="36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3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manter</a:t>
            </a:r>
            <a:r>
              <a:rPr sz="3200" spc="36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sua</a:t>
            </a:r>
            <a:r>
              <a:rPr sz="3200" spc="3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intimidade</a:t>
            </a:r>
            <a:r>
              <a:rPr sz="3200" spc="360" dirty="0">
                <a:latin typeface="Calibri"/>
                <a:cs typeface="Calibri"/>
              </a:rPr>
              <a:t>  </a:t>
            </a:r>
            <a:r>
              <a:rPr sz="3200" spc="-25" dirty="0">
                <a:latin typeface="Calibri"/>
                <a:cs typeface="Calibri"/>
              </a:rPr>
              <a:t>não 	</a:t>
            </a:r>
            <a:r>
              <a:rPr sz="3200" dirty="0">
                <a:latin typeface="Calibri"/>
                <a:cs typeface="Calibri"/>
              </a:rPr>
              <a:t>divulgada.</a:t>
            </a:r>
            <a:r>
              <a:rPr sz="3200" spc="5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</a:t>
            </a:r>
            <a:r>
              <a:rPr sz="3200" spc="5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Brasil,</a:t>
            </a:r>
            <a:r>
              <a:rPr sz="3200" spc="5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assim</a:t>
            </a:r>
            <a:r>
              <a:rPr sz="3200" spc="5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como</a:t>
            </a:r>
            <a:r>
              <a:rPr sz="3200" spc="5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em</a:t>
            </a:r>
            <a:r>
              <a:rPr sz="3200" spc="54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muitos 	</a:t>
            </a:r>
            <a:r>
              <a:rPr sz="3200" dirty="0">
                <a:latin typeface="Calibri"/>
                <a:cs typeface="Calibri"/>
              </a:rPr>
              <a:t>outros</a:t>
            </a:r>
            <a:r>
              <a:rPr sz="3200" spc="28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países,</a:t>
            </a:r>
            <a:r>
              <a:rPr sz="3200" spc="28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29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privacidade</a:t>
            </a:r>
            <a:r>
              <a:rPr sz="3200" spc="28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é</a:t>
            </a:r>
            <a:r>
              <a:rPr sz="3200" spc="29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um</a:t>
            </a:r>
            <a:r>
              <a:rPr sz="3200" spc="285" dirty="0">
                <a:latin typeface="Calibri"/>
                <a:cs typeface="Calibri"/>
              </a:rPr>
              <a:t>  </a:t>
            </a:r>
            <a:r>
              <a:rPr sz="3200" spc="-10" dirty="0">
                <a:latin typeface="Calibri"/>
                <a:cs typeface="Calibri"/>
              </a:rPr>
              <a:t>direito 	</a:t>
            </a:r>
            <a:r>
              <a:rPr sz="3200" spc="-20" dirty="0">
                <a:latin typeface="Calibri"/>
                <a:cs typeface="Calibri"/>
              </a:rPr>
              <a:t>garantido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por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lei.</a:t>
            </a:r>
            <a:endParaRPr sz="3200">
              <a:latin typeface="Calibri"/>
              <a:cs typeface="Calibri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770"/>
              </a:spcBef>
              <a:buFont typeface="Arial MT"/>
              <a:buChar char="•"/>
              <a:tabLst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As</a:t>
            </a:r>
            <a:r>
              <a:rPr sz="3200" spc="2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ameaças</a:t>
            </a:r>
            <a:r>
              <a:rPr sz="3200" spc="2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à</a:t>
            </a:r>
            <a:r>
              <a:rPr sz="3200" spc="2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segurança</a:t>
            </a:r>
            <a:r>
              <a:rPr sz="3200" spc="2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das</a:t>
            </a:r>
            <a:r>
              <a:rPr sz="3200" spc="2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informações</a:t>
            </a:r>
            <a:r>
              <a:rPr sz="3200" spc="28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são 	</a:t>
            </a:r>
            <a:r>
              <a:rPr sz="3200" dirty="0">
                <a:latin typeface="Calibri"/>
                <a:cs typeface="Calibri"/>
              </a:rPr>
              <a:t>inúmeras</a:t>
            </a:r>
            <a:r>
              <a:rPr sz="3200" spc="34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e</a:t>
            </a:r>
            <a:r>
              <a:rPr sz="3200" spc="3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podem</a:t>
            </a:r>
            <a:r>
              <a:rPr sz="3200" spc="355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afetar</a:t>
            </a:r>
            <a:r>
              <a:rPr sz="3200" spc="350" dirty="0">
                <a:latin typeface="Calibri"/>
                <a:cs typeface="Calibri"/>
              </a:rPr>
              <a:t>  </a:t>
            </a:r>
            <a:r>
              <a:rPr sz="3200" dirty="0">
                <a:latin typeface="Calibri"/>
                <a:cs typeface="Calibri"/>
              </a:rPr>
              <a:t>qualquer</a:t>
            </a:r>
            <a:r>
              <a:rPr sz="3200" spc="350" dirty="0">
                <a:latin typeface="Calibri"/>
                <a:cs typeface="Calibri"/>
              </a:rPr>
              <a:t>  </a:t>
            </a:r>
            <a:r>
              <a:rPr sz="3200" spc="-10" dirty="0">
                <a:latin typeface="Calibri"/>
                <a:cs typeface="Calibri"/>
              </a:rPr>
              <a:t>porte 	empresarial.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017905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Privacidade</a:t>
            </a:r>
            <a:r>
              <a:rPr sz="4400" spc="-100" dirty="0"/>
              <a:t> </a:t>
            </a:r>
            <a:r>
              <a:rPr sz="4400" dirty="0"/>
              <a:t>e</a:t>
            </a:r>
            <a:r>
              <a:rPr sz="4400" spc="-60" dirty="0"/>
              <a:t> </a:t>
            </a:r>
            <a:r>
              <a:rPr sz="4400" spc="-10" dirty="0"/>
              <a:t>Segurança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642"/>
            <a:ext cx="8074025" cy="24756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330" marR="5080" indent="-342265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São termos muitas vezes inter-relacionados, mas não significam a mesma coisa. Em Segurança de Aplicações, é importante diferenciar entre ameaça, vulnerabilidade e risco.</a:t>
            </a:r>
            <a:endParaRPr sz="3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0193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720" y="44576"/>
            <a:ext cx="8074558" cy="962956"/>
          </a:xfrm>
          <a:prstGeom prst="rect">
            <a:avLst/>
          </a:prstGeom>
        </p:spPr>
        <p:txBody>
          <a:bodyPr vert="horz" wrap="square" lIns="0" tIns="283083" rIns="0" bIns="0" rtlCol="0">
            <a:spAutoFit/>
          </a:bodyPr>
          <a:lstStyle/>
          <a:p>
            <a:pPr marL="1017905">
              <a:lnSpc>
                <a:spcPct val="100000"/>
              </a:lnSpc>
              <a:spcBef>
                <a:spcPts val="105"/>
              </a:spcBef>
            </a:pPr>
            <a:r>
              <a:rPr lang="pt-BR" sz="4400" dirty="0"/>
              <a:t>VULNERABILIDADE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09644" y="960055"/>
            <a:ext cx="8074025" cy="49378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l"/>
            <a:r>
              <a:rPr lang="pt-BR" sz="3200" b="1" i="0" dirty="0">
                <a:solidFill>
                  <a:srgbClr val="171717"/>
                </a:solidFill>
                <a:effectLst/>
                <a:latin typeface="-apple-system"/>
              </a:rPr>
              <a:t>O que é vulnerabilidade?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Pode ser representada por uma falha ou fraqueza: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• No design do sistema;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• Nos procedimentos de segurança;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• Em controles internos;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• No próprio código da aplicação;</a:t>
            </a:r>
            <a:b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</a:br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• Em pacotes de terceiros, etc.</a:t>
            </a:r>
          </a:p>
          <a:p>
            <a:pPr algn="l"/>
            <a:r>
              <a:rPr lang="pt-BR" sz="3200" b="0" i="0" dirty="0">
                <a:solidFill>
                  <a:srgbClr val="171717"/>
                </a:solidFill>
                <a:effectLst/>
                <a:latin typeface="-apple-system"/>
              </a:rPr>
              <a:t>Podendo ser explorada por criminosos cibernéticos.</a:t>
            </a:r>
          </a:p>
        </p:txBody>
      </p:sp>
    </p:spTree>
    <p:extLst>
      <p:ext uri="{BB962C8B-B14F-4D97-AF65-F5344CB8AC3E}">
        <p14:creationId xmlns:p14="http://schemas.microsoft.com/office/powerpoint/2010/main" val="322769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5454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1739</Words>
  <Application>Microsoft Office PowerPoint</Application>
  <PresentationFormat>Apresentação na tela (4:3)</PresentationFormat>
  <Paragraphs>83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30" baseType="lpstr">
      <vt:lpstr>-apple-system</vt:lpstr>
      <vt:lpstr>Arial MT</vt:lpstr>
      <vt:lpstr>Calibri</vt:lpstr>
      <vt:lpstr>Calibri Light</vt:lpstr>
      <vt:lpstr>Corbel</vt:lpstr>
      <vt:lpstr>Office Theme</vt:lpstr>
      <vt:lpstr>Segurança, Privacidade, Questões Éticas em Sistemas de Informação e seus Impactos Sociais</vt:lpstr>
      <vt:lpstr>Um breve Histórico</vt:lpstr>
      <vt:lpstr>Histórico</vt:lpstr>
      <vt:lpstr>Histórico</vt:lpstr>
      <vt:lpstr>Histórico</vt:lpstr>
      <vt:lpstr>Histórico</vt:lpstr>
      <vt:lpstr>Privacidade e Segurança</vt:lpstr>
      <vt:lpstr>Privacidade e Segurança</vt:lpstr>
      <vt:lpstr>VULNERABILIDADE</vt:lpstr>
      <vt:lpstr>AMEAÇA - RISCO</vt:lpstr>
      <vt:lpstr>Segurança da Informação</vt:lpstr>
      <vt:lpstr>Segurança da Informação</vt:lpstr>
      <vt:lpstr>Segurança da Informação</vt:lpstr>
      <vt:lpstr>Segurança da Informação</vt:lpstr>
      <vt:lpstr>Segurança da Informação</vt:lpstr>
      <vt:lpstr>Segurança da Informação - Manutenção</vt:lpstr>
      <vt:lpstr>Ética em Sistemas de Informação</vt:lpstr>
      <vt:lpstr>Ética em Sistemas de Informação</vt:lpstr>
      <vt:lpstr>Ética em Sistemas de Informação</vt:lpstr>
      <vt:lpstr>Impactos Sociais dos Sistemas de Informação</vt:lpstr>
      <vt:lpstr>Impactos Sociais dos Sistemas de Informação</vt:lpstr>
      <vt:lpstr>Impactos Sociais dos Sistemas de Informação</vt:lpstr>
      <vt:lpstr>Impactos Sociais dos Sistemas de Informação</vt:lpstr>
      <vt:lpstr>Impactos Sociais dos Sistemas de Informação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Marcela Mussio</dc:creator>
  <cp:lastModifiedBy>FATEC</cp:lastModifiedBy>
  <cp:revision>6</cp:revision>
  <dcterms:created xsi:type="dcterms:W3CDTF">2024-05-14T19:57:48Z</dcterms:created>
  <dcterms:modified xsi:type="dcterms:W3CDTF">2024-10-16T19:59:48Z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2019-10-09T00:00:00Z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2024-05-14T00:00:00Z</vt:filetime>
  </property>
</Properties>
</file>